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4" r:id="rId1"/>
  </p:sldMasterIdLst>
  <p:notesMasterIdLst>
    <p:notesMasterId r:id="rId55"/>
  </p:notesMasterIdLst>
  <p:handoutMasterIdLst>
    <p:handoutMasterId r:id="rId56"/>
  </p:handoutMasterIdLst>
  <p:sldIdLst>
    <p:sldId id="280" r:id="rId2"/>
    <p:sldId id="313" r:id="rId3"/>
    <p:sldId id="269" r:id="rId4"/>
    <p:sldId id="326" r:id="rId5"/>
    <p:sldId id="330" r:id="rId6"/>
    <p:sldId id="331" r:id="rId7"/>
    <p:sldId id="272" r:id="rId8"/>
    <p:sldId id="314" r:id="rId9"/>
    <p:sldId id="324" r:id="rId10"/>
    <p:sldId id="325" r:id="rId11"/>
    <p:sldId id="273" r:id="rId12"/>
    <p:sldId id="274" r:id="rId13"/>
    <p:sldId id="275" r:id="rId14"/>
    <p:sldId id="276" r:id="rId15"/>
    <p:sldId id="328" r:id="rId16"/>
    <p:sldId id="277" r:id="rId17"/>
    <p:sldId id="278" r:id="rId18"/>
    <p:sldId id="329" r:id="rId19"/>
    <p:sldId id="279" r:id="rId20"/>
    <p:sldId id="281" r:id="rId21"/>
    <p:sldId id="308" r:id="rId22"/>
    <p:sldId id="320" r:id="rId23"/>
    <p:sldId id="322" r:id="rId24"/>
    <p:sldId id="321" r:id="rId25"/>
    <p:sldId id="309" r:id="rId26"/>
    <p:sldId id="312" r:id="rId27"/>
    <p:sldId id="282" r:id="rId28"/>
    <p:sldId id="323"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21E4AEA4-8DFA-4A89-87EB-49C32662AFE0}">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994" autoAdjust="0"/>
    <p:restoredTop sz="94660"/>
  </p:normalViewPr>
  <p:slideViewPr>
    <p:cSldViewPr snapToGrid="0">
      <p:cViewPr varScale="1">
        <p:scale>
          <a:sx n="76" d="100"/>
          <a:sy n="76" d="100"/>
        </p:scale>
        <p:origin x="1026" y="96"/>
      </p:cViewPr>
      <p:guideLst>
        <p:guide orient="horz" pos="2160"/>
        <p:guide pos="3840"/>
      </p:guideLst>
    </p:cSldViewPr>
  </p:slideViewPr>
  <p:notesTextViewPr>
    <p:cViewPr>
      <p:scale>
        <a:sx n="1" d="1"/>
        <a:sy n="1" d="1"/>
      </p:scale>
      <p:origin x="0" y="0"/>
    </p:cViewPr>
  </p:notesTextViewPr>
  <p:notesViewPr>
    <p:cSldViewPr snapToGrid="0" showGuides="1">
      <p:cViewPr varScale="1">
        <p:scale>
          <a:sx n="80" d="100"/>
          <a:sy n="80" d="100"/>
        </p:scale>
        <p:origin x="2448"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5CB2E47-6F41-409B-AD22-834AE1EFF186}" type="datetimeFigureOut">
              <a:rPr lang="en-US" smtClean="0"/>
              <a:t>5/31/2019</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80BE5A-9D85-4716-9443-9D9E66ACB5E5}" type="slidenum">
              <a:rPr lang="en-US" smtClean="0"/>
              <a:t>‹#›</a:t>
            </a:fld>
            <a:endParaRPr lang="en-US" dirty="0"/>
          </a:p>
        </p:txBody>
      </p:sp>
    </p:spTree>
    <p:extLst>
      <p:ext uri="{BB962C8B-B14F-4D97-AF65-F5344CB8AC3E}">
        <p14:creationId xmlns:p14="http://schemas.microsoft.com/office/powerpoint/2010/main" val="37887826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D6744A-403D-42A1-BFE7-61DA46EE7C6C}" type="datetimeFigureOut">
              <a:rPr lang="en-US" smtClean="0"/>
              <a:t>5/31/2019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E05635-4EFD-4447-A451-86C57984FA89}" type="slidenum">
              <a:rPr lang="en-US" smtClean="0"/>
              <a:t>‹#›</a:t>
            </a:fld>
            <a:endParaRPr lang="en-US" dirty="0"/>
          </a:p>
        </p:txBody>
      </p:sp>
    </p:spTree>
    <p:extLst>
      <p:ext uri="{BB962C8B-B14F-4D97-AF65-F5344CB8AC3E}">
        <p14:creationId xmlns:p14="http://schemas.microsoft.com/office/powerpoint/2010/main" val="12066023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lvl1pPr defTabSz="935038" eaLnBrk="0" hangingPunct="0">
              <a:defRPr sz="2400">
                <a:solidFill>
                  <a:schemeClr val="tx1"/>
                </a:solidFill>
                <a:latin typeface="Times New Roman" pitchFamily="18" charset="0"/>
              </a:defRPr>
            </a:lvl1pPr>
            <a:lvl2pPr marL="742950" indent="-285750" defTabSz="935038" eaLnBrk="0" hangingPunct="0">
              <a:defRPr sz="2400">
                <a:solidFill>
                  <a:schemeClr val="tx1"/>
                </a:solidFill>
                <a:latin typeface="Times New Roman" pitchFamily="18" charset="0"/>
              </a:defRPr>
            </a:lvl2pPr>
            <a:lvl3pPr marL="1143000" indent="-228600" defTabSz="935038" eaLnBrk="0" hangingPunct="0">
              <a:defRPr sz="2400">
                <a:solidFill>
                  <a:schemeClr val="tx1"/>
                </a:solidFill>
                <a:latin typeface="Times New Roman" pitchFamily="18" charset="0"/>
              </a:defRPr>
            </a:lvl3pPr>
            <a:lvl4pPr marL="1600200" indent="-228600" defTabSz="935038" eaLnBrk="0" hangingPunct="0">
              <a:defRPr sz="2400">
                <a:solidFill>
                  <a:schemeClr val="tx1"/>
                </a:solidFill>
                <a:latin typeface="Times New Roman" pitchFamily="18" charset="0"/>
              </a:defRPr>
            </a:lvl4pPr>
            <a:lvl5pPr marL="2057400" indent="-228600" defTabSz="935038" eaLnBrk="0" hangingPunct="0">
              <a:defRPr sz="2400">
                <a:solidFill>
                  <a:schemeClr val="tx1"/>
                </a:solidFill>
                <a:latin typeface="Times New Roman" pitchFamily="18" charset="0"/>
              </a:defRPr>
            </a:lvl5pPr>
            <a:lvl6pPr marL="2514600" indent="-228600" defTabSz="935038" eaLnBrk="0" fontAlgn="base" hangingPunct="0">
              <a:spcBef>
                <a:spcPct val="0"/>
              </a:spcBef>
              <a:spcAft>
                <a:spcPct val="0"/>
              </a:spcAft>
              <a:defRPr sz="2400">
                <a:solidFill>
                  <a:schemeClr val="tx1"/>
                </a:solidFill>
                <a:latin typeface="Times New Roman" pitchFamily="18" charset="0"/>
              </a:defRPr>
            </a:lvl6pPr>
            <a:lvl7pPr marL="2971800" indent="-228600" defTabSz="935038" eaLnBrk="0" fontAlgn="base" hangingPunct="0">
              <a:spcBef>
                <a:spcPct val="0"/>
              </a:spcBef>
              <a:spcAft>
                <a:spcPct val="0"/>
              </a:spcAft>
              <a:defRPr sz="2400">
                <a:solidFill>
                  <a:schemeClr val="tx1"/>
                </a:solidFill>
                <a:latin typeface="Times New Roman" pitchFamily="18" charset="0"/>
              </a:defRPr>
            </a:lvl7pPr>
            <a:lvl8pPr marL="3429000" indent="-228600" defTabSz="935038" eaLnBrk="0" fontAlgn="base" hangingPunct="0">
              <a:spcBef>
                <a:spcPct val="0"/>
              </a:spcBef>
              <a:spcAft>
                <a:spcPct val="0"/>
              </a:spcAft>
              <a:defRPr sz="2400">
                <a:solidFill>
                  <a:schemeClr val="tx1"/>
                </a:solidFill>
                <a:latin typeface="Times New Roman" pitchFamily="18" charset="0"/>
              </a:defRPr>
            </a:lvl8pPr>
            <a:lvl9pPr marL="3886200" indent="-228600" defTabSz="935038" eaLnBrk="0" fontAlgn="base" hangingPunct="0">
              <a:spcBef>
                <a:spcPct val="0"/>
              </a:spcBef>
              <a:spcAft>
                <a:spcPct val="0"/>
              </a:spcAft>
              <a:defRPr sz="2400">
                <a:solidFill>
                  <a:schemeClr val="tx1"/>
                </a:solidFill>
                <a:latin typeface="Times New Roman" pitchFamily="18" charset="0"/>
              </a:defRPr>
            </a:lvl9pPr>
          </a:lstStyle>
          <a:p>
            <a:pPr marL="0" marR="0" lvl="0" indent="0" defTabSz="935038" eaLnBrk="0" fontAlgn="auto" latinLnBrk="0" hangingPunct="0">
              <a:lnSpc>
                <a:spcPct val="100000"/>
              </a:lnSpc>
              <a:spcBef>
                <a:spcPts val="0"/>
              </a:spcBef>
              <a:spcAft>
                <a:spcPts val="0"/>
              </a:spcAft>
              <a:buClrTx/>
              <a:buSzTx/>
              <a:buFontTx/>
              <a:buNone/>
              <a:tabLst/>
              <a:defRPr/>
            </a:pPr>
            <a:fld id="{FA18EF17-B65D-4D3C-B159-0C2962D3F051}" type="slidenum">
              <a:rPr kumimoji="0" lang="en-US" altLang="en-US" sz="1200" b="0" i="0" u="none" strike="noStrike" kern="0" cap="none" spc="0" normalizeH="0" baseline="0" noProof="0" smtClean="0">
                <a:ln>
                  <a:noFill/>
                </a:ln>
                <a:solidFill>
                  <a:schemeClr val="tx1"/>
                </a:solidFill>
                <a:effectLst/>
                <a:uLnTx/>
                <a:uFillTx/>
                <a:latin typeface="Times New Roman" pitchFamily="18" charset="0"/>
              </a:rPr>
              <a:pPr marL="0" marR="0" lvl="0" indent="0" defTabSz="935038" eaLnBrk="0" fontAlgn="auto" latinLnBrk="0" hangingPunct="0">
                <a:lnSpc>
                  <a:spcPct val="100000"/>
                </a:lnSpc>
                <a:spcBef>
                  <a:spcPts val="0"/>
                </a:spcBef>
                <a:spcAft>
                  <a:spcPts val="0"/>
                </a:spcAft>
                <a:buClrTx/>
                <a:buSzTx/>
                <a:buFontTx/>
                <a:buNone/>
                <a:tabLst/>
                <a:defRPr/>
              </a:pPr>
              <a:t>2</a:t>
            </a:fld>
            <a:endParaRPr kumimoji="0" lang="en-US" altLang="en-US" sz="1200" b="0" i="0" u="none" strike="noStrike" kern="0" cap="none" spc="0" normalizeH="0" baseline="0" noProof="0">
              <a:ln>
                <a:noFill/>
              </a:ln>
              <a:solidFill>
                <a:schemeClr val="tx1"/>
              </a:solidFill>
              <a:effectLst/>
              <a:uLnTx/>
              <a:uFillTx/>
              <a:latin typeface="Times New Roman" pitchFamily="18" charset="0"/>
            </a:endParaRPr>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19393170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3FB3C01-FCAC-465A-AA33-3B2135586861}" type="slidenum">
              <a:rPr lang="en-US"/>
              <a:pPr/>
              <a:t>8</a:t>
            </a:fld>
            <a:endParaRPr lang="en-US"/>
          </a:p>
        </p:txBody>
      </p:sp>
      <p:sp>
        <p:nvSpPr>
          <p:cNvPr id="316418" name="Rectangle 2"/>
          <p:cNvSpPr>
            <a:spLocks noGrp="1" noRot="1" noChangeAspect="1" noChangeArrowheads="1" noTextEdit="1"/>
          </p:cNvSpPr>
          <p:nvPr>
            <p:ph type="sldImg"/>
          </p:nvPr>
        </p:nvSpPr>
        <p:spPr>
          <a:ln/>
        </p:spPr>
      </p:sp>
      <p:sp>
        <p:nvSpPr>
          <p:cNvPr id="31641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4700998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58994B7D-F86D-4148-A3D8-A6D9D32538A2}"/>
              </a:ext>
            </a:extLst>
          </p:cNvPr>
          <p:cNvSpPr>
            <a:spLocks noGrp="1" noChangeArrowheads="1"/>
          </p:cNvSpPr>
          <p:nvPr>
            <p:ph type="sldNum" sz="quarter" idx="5"/>
          </p:nvPr>
        </p:nvSpPr>
        <p:spPr>
          <a:noFill/>
        </p:spPr>
        <p:txBody>
          <a:bodyPr/>
          <a:lstStyle>
            <a:lvl1pPr defTabSz="935038" eaLnBrk="0" hangingPunct="0">
              <a:defRPr sz="2400">
                <a:solidFill>
                  <a:schemeClr val="tx1"/>
                </a:solidFill>
                <a:latin typeface="Times New Roman" panose="02020603050405020304" pitchFamily="18" charset="0"/>
              </a:defRPr>
            </a:lvl1pPr>
            <a:lvl2pPr marL="742950" indent="-285750" defTabSz="935038" eaLnBrk="0" hangingPunct="0">
              <a:defRPr sz="2400">
                <a:solidFill>
                  <a:schemeClr val="tx1"/>
                </a:solidFill>
                <a:latin typeface="Times New Roman" panose="02020603050405020304" pitchFamily="18" charset="0"/>
              </a:defRPr>
            </a:lvl2pPr>
            <a:lvl3pPr marL="1143000" indent="-228600" defTabSz="935038" eaLnBrk="0" hangingPunct="0">
              <a:defRPr sz="2400">
                <a:solidFill>
                  <a:schemeClr val="tx1"/>
                </a:solidFill>
                <a:latin typeface="Times New Roman" panose="02020603050405020304" pitchFamily="18" charset="0"/>
              </a:defRPr>
            </a:lvl3pPr>
            <a:lvl4pPr marL="1600200" indent="-228600" defTabSz="935038" eaLnBrk="0" hangingPunct="0">
              <a:defRPr sz="2400">
                <a:solidFill>
                  <a:schemeClr val="tx1"/>
                </a:solidFill>
                <a:latin typeface="Times New Roman" panose="02020603050405020304" pitchFamily="18" charset="0"/>
              </a:defRPr>
            </a:lvl4pPr>
            <a:lvl5pPr marL="2057400" indent="-228600" defTabSz="935038" eaLnBrk="0" hangingPunct="0">
              <a:defRPr sz="24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400">
                <a:solidFill>
                  <a:schemeClr val="tx1"/>
                </a:solidFill>
                <a:latin typeface="Times New Roman" panose="02020603050405020304" pitchFamily="18" charset="0"/>
              </a:defRPr>
            </a:lvl9pPr>
          </a:lstStyle>
          <a:p>
            <a:fld id="{EB7998D0-A8AE-4EDA-AC3D-4313A2BA7E4B}" type="slidenum">
              <a:rPr lang="en-US" altLang="en-US" sz="1200"/>
              <a:pPr/>
              <a:t>9</a:t>
            </a:fld>
            <a:endParaRPr lang="en-US" altLang="en-US" sz="1200"/>
          </a:p>
        </p:txBody>
      </p:sp>
      <p:sp>
        <p:nvSpPr>
          <p:cNvPr id="75779" name="Rectangle 2">
            <a:extLst>
              <a:ext uri="{FF2B5EF4-FFF2-40B4-BE49-F238E27FC236}">
                <a16:creationId xmlns:a16="http://schemas.microsoft.com/office/drawing/2014/main" id="{365D7089-E92C-4BC2-95B2-C9AB44A33FBE}"/>
              </a:ext>
            </a:extLst>
          </p:cNvPr>
          <p:cNvSpPr>
            <a:spLocks noGrp="1" noRot="1" noChangeAspect="1" noChangeArrowheads="1" noTextEdit="1"/>
          </p:cNvSpPr>
          <p:nvPr>
            <p:ph type="sldImg"/>
          </p:nvPr>
        </p:nvSpPr>
        <p:spPr>
          <a:ln/>
        </p:spPr>
      </p:sp>
      <p:sp>
        <p:nvSpPr>
          <p:cNvPr id="75780" name="Rectangle 3">
            <a:extLst>
              <a:ext uri="{FF2B5EF4-FFF2-40B4-BE49-F238E27FC236}">
                <a16:creationId xmlns:a16="http://schemas.microsoft.com/office/drawing/2014/main" id="{580D6ACB-C888-4319-A8C1-0E7321BFEA3D}"/>
              </a:ext>
            </a:extLst>
          </p:cNvPr>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24648603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a:extLst>
              <a:ext uri="{FF2B5EF4-FFF2-40B4-BE49-F238E27FC236}">
                <a16:creationId xmlns:a16="http://schemas.microsoft.com/office/drawing/2014/main" id="{30EF81F6-170D-4F73-BD77-7B89CE2635D6}"/>
              </a:ext>
            </a:extLst>
          </p:cNvPr>
          <p:cNvSpPr>
            <a:spLocks noGrp="1" noChangeArrowheads="1"/>
          </p:cNvSpPr>
          <p:nvPr>
            <p:ph type="sldNum" sz="quarter" idx="5"/>
          </p:nvPr>
        </p:nvSpPr>
        <p:spPr>
          <a:noFill/>
        </p:spPr>
        <p:txBody>
          <a:bodyPr/>
          <a:lstStyle>
            <a:lvl1pPr defTabSz="935038" eaLnBrk="0" hangingPunct="0">
              <a:defRPr sz="2400">
                <a:solidFill>
                  <a:schemeClr val="tx1"/>
                </a:solidFill>
                <a:latin typeface="Times New Roman" panose="02020603050405020304" pitchFamily="18" charset="0"/>
              </a:defRPr>
            </a:lvl1pPr>
            <a:lvl2pPr marL="742950" indent="-285750" defTabSz="935038" eaLnBrk="0" hangingPunct="0">
              <a:defRPr sz="2400">
                <a:solidFill>
                  <a:schemeClr val="tx1"/>
                </a:solidFill>
                <a:latin typeface="Times New Roman" panose="02020603050405020304" pitchFamily="18" charset="0"/>
              </a:defRPr>
            </a:lvl2pPr>
            <a:lvl3pPr marL="1143000" indent="-228600" defTabSz="935038" eaLnBrk="0" hangingPunct="0">
              <a:defRPr sz="2400">
                <a:solidFill>
                  <a:schemeClr val="tx1"/>
                </a:solidFill>
                <a:latin typeface="Times New Roman" panose="02020603050405020304" pitchFamily="18" charset="0"/>
              </a:defRPr>
            </a:lvl3pPr>
            <a:lvl4pPr marL="1600200" indent="-228600" defTabSz="935038" eaLnBrk="0" hangingPunct="0">
              <a:defRPr sz="2400">
                <a:solidFill>
                  <a:schemeClr val="tx1"/>
                </a:solidFill>
                <a:latin typeface="Times New Roman" panose="02020603050405020304" pitchFamily="18" charset="0"/>
              </a:defRPr>
            </a:lvl4pPr>
            <a:lvl5pPr marL="2057400" indent="-228600" defTabSz="935038" eaLnBrk="0" hangingPunct="0">
              <a:defRPr sz="24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400">
                <a:solidFill>
                  <a:schemeClr val="tx1"/>
                </a:solidFill>
                <a:latin typeface="Times New Roman" panose="02020603050405020304" pitchFamily="18" charset="0"/>
              </a:defRPr>
            </a:lvl9pPr>
          </a:lstStyle>
          <a:p>
            <a:fld id="{857D8A82-11E9-4FE2-A4B4-68BEA33A343E}" type="slidenum">
              <a:rPr lang="en-US" altLang="en-US" sz="1200"/>
              <a:pPr/>
              <a:t>10</a:t>
            </a:fld>
            <a:endParaRPr lang="en-US" altLang="en-US" sz="1200"/>
          </a:p>
        </p:txBody>
      </p:sp>
      <p:sp>
        <p:nvSpPr>
          <p:cNvPr id="76803" name="Rectangle 2">
            <a:extLst>
              <a:ext uri="{FF2B5EF4-FFF2-40B4-BE49-F238E27FC236}">
                <a16:creationId xmlns:a16="http://schemas.microsoft.com/office/drawing/2014/main" id="{FA12AB0C-3DEF-450E-9BBB-B28212544D90}"/>
              </a:ext>
            </a:extLst>
          </p:cNvPr>
          <p:cNvSpPr>
            <a:spLocks noGrp="1" noRot="1" noChangeAspect="1" noChangeArrowheads="1" noTextEdit="1"/>
          </p:cNvSpPr>
          <p:nvPr>
            <p:ph type="sldImg"/>
          </p:nvPr>
        </p:nvSpPr>
        <p:spPr>
          <a:ln/>
        </p:spPr>
      </p:sp>
      <p:sp>
        <p:nvSpPr>
          <p:cNvPr id="76804" name="Rectangle 3">
            <a:extLst>
              <a:ext uri="{FF2B5EF4-FFF2-40B4-BE49-F238E27FC236}">
                <a16:creationId xmlns:a16="http://schemas.microsoft.com/office/drawing/2014/main" id="{091CB774-B135-483C-B745-320F5F20F72A}"/>
              </a:ext>
            </a:extLst>
          </p:cNvPr>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700461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5C41583-1D60-498F-B839-F3D0C53016D6}" type="slidenum">
              <a:rPr lang="en-US">
                <a:solidFill>
                  <a:prstClr val="black"/>
                </a:solidFill>
              </a:rPr>
              <a:pPr/>
              <a:t>21</a:t>
            </a:fld>
            <a:endParaRPr lang="en-US">
              <a:solidFill>
                <a:prstClr val="black"/>
              </a:solidFill>
            </a:endParaRPr>
          </a:p>
        </p:txBody>
      </p:sp>
      <p:sp>
        <p:nvSpPr>
          <p:cNvPr id="259074" name="Rectangle 2"/>
          <p:cNvSpPr>
            <a:spLocks noGrp="1" noRot="1" noChangeAspect="1" noChangeArrowheads="1" noTextEdit="1"/>
          </p:cNvSpPr>
          <p:nvPr>
            <p:ph type="sldImg"/>
          </p:nvPr>
        </p:nvSpPr>
        <p:spPr bwMode="auto">
          <a:xfrm>
            <a:off x="330200" y="696913"/>
            <a:ext cx="6197600" cy="3486150"/>
          </a:xfrm>
          <a:prstGeom prst="rect">
            <a:avLst/>
          </a:prstGeom>
          <a:solidFill>
            <a:srgbClr val="FFFFFF"/>
          </a:solidFill>
          <a:ln>
            <a:solidFill>
              <a:srgbClr val="000000"/>
            </a:solidFill>
            <a:miter lim="800000"/>
            <a:headEnd/>
            <a:tailEnd/>
          </a:ln>
        </p:spPr>
      </p:sp>
      <p:sp>
        <p:nvSpPr>
          <p:cNvPr id="259075"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endParaRPr lang="en-US"/>
          </a:p>
        </p:txBody>
      </p:sp>
    </p:spTree>
    <p:extLst>
      <p:ext uri="{BB962C8B-B14F-4D97-AF65-F5344CB8AC3E}">
        <p14:creationId xmlns:p14="http://schemas.microsoft.com/office/powerpoint/2010/main" val="25045576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D832E6A-6284-4154-911F-9FBC02CD12FB}" type="slidenum">
              <a:rPr lang="en-US">
                <a:solidFill>
                  <a:prstClr val="black"/>
                </a:solidFill>
              </a:rPr>
              <a:pPr/>
              <a:t>26</a:t>
            </a:fld>
            <a:endParaRPr lang="en-US">
              <a:solidFill>
                <a:prstClr val="black"/>
              </a:solidFill>
            </a:endParaRPr>
          </a:p>
        </p:txBody>
      </p:sp>
      <p:sp>
        <p:nvSpPr>
          <p:cNvPr id="261122" name="Rectangle 2"/>
          <p:cNvSpPr>
            <a:spLocks noGrp="1" noRot="1" noChangeAspect="1" noChangeArrowheads="1" noTextEdit="1"/>
          </p:cNvSpPr>
          <p:nvPr>
            <p:ph type="sldImg"/>
          </p:nvPr>
        </p:nvSpPr>
        <p:spPr bwMode="auto">
          <a:xfrm>
            <a:off x="330200" y="696913"/>
            <a:ext cx="6197600" cy="3486150"/>
          </a:xfrm>
          <a:prstGeom prst="rect">
            <a:avLst/>
          </a:prstGeom>
          <a:solidFill>
            <a:srgbClr val="FFFFFF"/>
          </a:solidFill>
          <a:ln>
            <a:solidFill>
              <a:srgbClr val="000000"/>
            </a:solidFill>
            <a:miter lim="800000"/>
            <a:headEnd/>
            <a:tailEnd/>
          </a:ln>
        </p:spPr>
      </p:sp>
      <p:sp>
        <p:nvSpPr>
          <p:cNvPr id="261123"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endParaRPr lang="en-US"/>
          </a:p>
        </p:txBody>
      </p:sp>
    </p:spTree>
    <p:extLst>
      <p:ext uri="{BB962C8B-B14F-4D97-AF65-F5344CB8AC3E}">
        <p14:creationId xmlns:p14="http://schemas.microsoft.com/office/powerpoint/2010/main" val="23112080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E1807CA-7EE9-445A-9155-5A79F8544C45}" type="slidenum">
              <a:rPr lang="en-US"/>
              <a:pPr/>
              <a:t>27</a:t>
            </a:fld>
            <a:endParaRPr lang="en-US"/>
          </a:p>
        </p:txBody>
      </p:sp>
      <p:sp>
        <p:nvSpPr>
          <p:cNvPr id="212994" name="Rectangle 2"/>
          <p:cNvSpPr>
            <a:spLocks noGrp="1" noRot="1" noChangeAspect="1" noChangeArrowheads="1" noTextEdit="1"/>
          </p:cNvSpPr>
          <p:nvPr>
            <p:ph type="sldImg"/>
          </p:nvPr>
        </p:nvSpPr>
        <p:spPr>
          <a:ln/>
        </p:spPr>
      </p:sp>
      <p:sp>
        <p:nvSpPr>
          <p:cNvPr id="21299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9524943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a:extLst>
              <a:ext uri="{FF2B5EF4-FFF2-40B4-BE49-F238E27FC236}">
                <a16:creationId xmlns:a16="http://schemas.microsoft.com/office/drawing/2014/main" id="{B0284F1B-E073-482B-B27A-5953F7297354}"/>
              </a:ext>
            </a:extLst>
          </p:cNvPr>
          <p:cNvSpPr>
            <a:spLocks noGrp="1" noChangeArrowheads="1"/>
          </p:cNvSpPr>
          <p:nvPr>
            <p:ph type="sldNum" sz="quarter" idx="5"/>
          </p:nvPr>
        </p:nvSpPr>
        <p:spPr>
          <a:noFill/>
        </p:spPr>
        <p:txBody>
          <a:bodyPr/>
          <a:lstStyle>
            <a:lvl1pPr defTabSz="935038" eaLnBrk="0" hangingPunct="0">
              <a:defRPr sz="2400">
                <a:solidFill>
                  <a:schemeClr val="tx1"/>
                </a:solidFill>
                <a:latin typeface="Times New Roman" panose="02020603050405020304" pitchFamily="18" charset="0"/>
              </a:defRPr>
            </a:lvl1pPr>
            <a:lvl2pPr marL="742950" indent="-285750" defTabSz="935038" eaLnBrk="0" hangingPunct="0">
              <a:defRPr sz="2400">
                <a:solidFill>
                  <a:schemeClr val="tx1"/>
                </a:solidFill>
                <a:latin typeface="Times New Roman" panose="02020603050405020304" pitchFamily="18" charset="0"/>
              </a:defRPr>
            </a:lvl2pPr>
            <a:lvl3pPr marL="1143000" indent="-228600" defTabSz="935038" eaLnBrk="0" hangingPunct="0">
              <a:defRPr sz="2400">
                <a:solidFill>
                  <a:schemeClr val="tx1"/>
                </a:solidFill>
                <a:latin typeface="Times New Roman" panose="02020603050405020304" pitchFamily="18" charset="0"/>
              </a:defRPr>
            </a:lvl3pPr>
            <a:lvl4pPr marL="1600200" indent="-228600" defTabSz="935038" eaLnBrk="0" hangingPunct="0">
              <a:defRPr sz="2400">
                <a:solidFill>
                  <a:schemeClr val="tx1"/>
                </a:solidFill>
                <a:latin typeface="Times New Roman" panose="02020603050405020304" pitchFamily="18" charset="0"/>
              </a:defRPr>
            </a:lvl4pPr>
            <a:lvl5pPr marL="2057400" indent="-228600" defTabSz="935038" eaLnBrk="0" hangingPunct="0">
              <a:defRPr sz="2400">
                <a:solidFill>
                  <a:schemeClr val="tx1"/>
                </a:solidFill>
                <a:latin typeface="Times New Roman" panose="02020603050405020304" pitchFamily="18" charset="0"/>
              </a:defRPr>
            </a:lvl5pPr>
            <a:lvl6pPr marL="2514600" indent="-228600" defTabSz="9350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50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50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5038" eaLnBrk="0" fontAlgn="base" hangingPunct="0">
              <a:spcBef>
                <a:spcPct val="0"/>
              </a:spcBef>
              <a:spcAft>
                <a:spcPct val="0"/>
              </a:spcAft>
              <a:defRPr sz="2400">
                <a:solidFill>
                  <a:schemeClr val="tx1"/>
                </a:solidFill>
                <a:latin typeface="Times New Roman" panose="02020603050405020304" pitchFamily="18" charset="0"/>
              </a:defRPr>
            </a:lvl9pPr>
          </a:lstStyle>
          <a:p>
            <a:fld id="{6C10B32F-575F-498A-9B56-8E0B23B9423E}" type="slidenum">
              <a:rPr lang="en-US" altLang="en-US" sz="1200"/>
              <a:pPr/>
              <a:t>28</a:t>
            </a:fld>
            <a:endParaRPr lang="en-US" altLang="en-US" sz="1200"/>
          </a:p>
        </p:txBody>
      </p:sp>
      <p:sp>
        <p:nvSpPr>
          <p:cNvPr id="72707" name="Rectangle 2">
            <a:extLst>
              <a:ext uri="{FF2B5EF4-FFF2-40B4-BE49-F238E27FC236}">
                <a16:creationId xmlns:a16="http://schemas.microsoft.com/office/drawing/2014/main" id="{55BD346F-FAA9-4192-9AAF-5EBC876A36E5}"/>
              </a:ext>
            </a:extLst>
          </p:cNvPr>
          <p:cNvSpPr>
            <a:spLocks noGrp="1" noRot="1" noChangeAspect="1" noChangeArrowheads="1" noTextEdit="1"/>
          </p:cNvSpPr>
          <p:nvPr>
            <p:ph type="sldImg"/>
          </p:nvPr>
        </p:nvSpPr>
        <p:spPr>
          <a:ln/>
        </p:spPr>
      </p:sp>
      <p:sp>
        <p:nvSpPr>
          <p:cNvPr id="72708" name="Rectangle 3">
            <a:extLst>
              <a:ext uri="{FF2B5EF4-FFF2-40B4-BE49-F238E27FC236}">
                <a16:creationId xmlns:a16="http://schemas.microsoft.com/office/drawing/2014/main" id="{676B38A6-E6C2-4870-A090-47084149307D}"/>
              </a:ext>
            </a:extLst>
          </p:cNvPr>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26314242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7CC0F11-9ECB-4BB4-A361-AEC5BA4A2BE6}" type="slidenum">
              <a:rPr lang="en-US"/>
              <a:pPr/>
              <a:t>29</a:t>
            </a:fld>
            <a:endParaRPr lang="en-US" dirty="0"/>
          </a:p>
        </p:txBody>
      </p:sp>
      <p:sp>
        <p:nvSpPr>
          <p:cNvPr id="296962" name="Rectangle 2"/>
          <p:cNvSpPr>
            <a:spLocks noGrp="1" noRot="1" noChangeAspect="1" noChangeArrowheads="1" noTextEdit="1"/>
          </p:cNvSpPr>
          <p:nvPr>
            <p:ph type="sldImg"/>
          </p:nvPr>
        </p:nvSpPr>
        <p:spPr>
          <a:ln/>
        </p:spPr>
      </p:sp>
      <p:sp>
        <p:nvSpPr>
          <p:cNvPr id="296963"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4133139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3AFD9FE-9044-4291-AEFE-8AD45E8C1EB8}" type="slidenum">
              <a:rPr lang="en-US"/>
              <a:pPr/>
              <a:t>30</a:t>
            </a:fld>
            <a:endParaRPr lang="en-US" dirty="0"/>
          </a:p>
        </p:txBody>
      </p:sp>
      <p:sp>
        <p:nvSpPr>
          <p:cNvPr id="217090" name="Rectangle 2"/>
          <p:cNvSpPr>
            <a:spLocks noGrp="1" noRot="1" noChangeAspect="1" noChangeArrowheads="1" noTextEdit="1"/>
          </p:cNvSpPr>
          <p:nvPr>
            <p:ph type="sldImg"/>
          </p:nvPr>
        </p:nvSpPr>
        <p:spPr>
          <a:ln/>
        </p:spPr>
      </p:sp>
      <p:sp>
        <p:nvSpPr>
          <p:cNvPr id="217091"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9026585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7CC0F11-9ECB-4BB4-A361-AEC5BA4A2BE6}" type="slidenum">
              <a:rPr lang="en-US"/>
              <a:pPr/>
              <a:t>31</a:t>
            </a:fld>
            <a:endParaRPr lang="en-US" dirty="0"/>
          </a:p>
        </p:txBody>
      </p:sp>
      <p:sp>
        <p:nvSpPr>
          <p:cNvPr id="296962" name="Rectangle 2"/>
          <p:cNvSpPr>
            <a:spLocks noGrp="1" noRot="1" noChangeAspect="1" noChangeArrowheads="1" noTextEdit="1"/>
          </p:cNvSpPr>
          <p:nvPr>
            <p:ph type="sldImg"/>
          </p:nvPr>
        </p:nvSpPr>
        <p:spPr>
          <a:ln/>
        </p:spPr>
      </p:sp>
      <p:sp>
        <p:nvSpPr>
          <p:cNvPr id="296963"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5786440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7CC0F11-9ECB-4BB4-A361-AEC5BA4A2BE6}" type="slidenum">
              <a:rPr lang="en-US"/>
              <a:pPr/>
              <a:t>32</a:t>
            </a:fld>
            <a:endParaRPr lang="en-US" dirty="0"/>
          </a:p>
        </p:txBody>
      </p:sp>
      <p:sp>
        <p:nvSpPr>
          <p:cNvPr id="296962" name="Rectangle 2"/>
          <p:cNvSpPr>
            <a:spLocks noGrp="1" noRot="1" noChangeAspect="1" noChangeArrowheads="1" noTextEdit="1"/>
          </p:cNvSpPr>
          <p:nvPr>
            <p:ph type="sldImg"/>
          </p:nvPr>
        </p:nvSpPr>
        <p:spPr>
          <a:ln/>
        </p:spPr>
      </p:sp>
      <p:sp>
        <p:nvSpPr>
          <p:cNvPr id="296963"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3726464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E1807CA-7EE9-445A-9155-5A79F8544C45}" type="slidenum">
              <a:rPr lang="en-US"/>
              <a:pPr/>
              <a:t>33</a:t>
            </a:fld>
            <a:endParaRPr lang="en-US" dirty="0"/>
          </a:p>
        </p:txBody>
      </p:sp>
      <p:sp>
        <p:nvSpPr>
          <p:cNvPr id="212994" name="Rectangle 2"/>
          <p:cNvSpPr>
            <a:spLocks noGrp="1" noRot="1" noChangeAspect="1" noChangeArrowheads="1" noTextEdit="1"/>
          </p:cNvSpPr>
          <p:nvPr>
            <p:ph type="sldImg"/>
          </p:nvPr>
        </p:nvSpPr>
        <p:spPr>
          <a:ln/>
        </p:spPr>
      </p:sp>
      <p:sp>
        <p:nvSpPr>
          <p:cNvPr id="212995"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818207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94A2F5-C7D2-4901-9E56-E0F06BCC686C}" type="slidenum">
              <a:rPr lang="en-US"/>
              <a:pPr/>
              <a:t>34</a:t>
            </a:fld>
            <a:endParaRPr lang="en-US" dirty="0"/>
          </a:p>
        </p:txBody>
      </p:sp>
      <p:sp>
        <p:nvSpPr>
          <p:cNvPr id="214018" name="Rectangle 2"/>
          <p:cNvSpPr>
            <a:spLocks noGrp="1" noRot="1" noChangeAspect="1" noChangeArrowheads="1" noTextEdit="1"/>
          </p:cNvSpPr>
          <p:nvPr>
            <p:ph type="sldImg"/>
          </p:nvPr>
        </p:nvSpPr>
        <p:spPr>
          <a:ln/>
        </p:spPr>
      </p:sp>
      <p:sp>
        <p:nvSpPr>
          <p:cNvPr id="214019"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1843195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94A2F5-C7D2-4901-9E56-E0F06BCC686C}" type="slidenum">
              <a:rPr lang="en-US"/>
              <a:pPr/>
              <a:t>35</a:t>
            </a:fld>
            <a:endParaRPr lang="en-US" dirty="0"/>
          </a:p>
        </p:txBody>
      </p:sp>
      <p:sp>
        <p:nvSpPr>
          <p:cNvPr id="214018" name="Rectangle 2"/>
          <p:cNvSpPr>
            <a:spLocks noGrp="1" noRot="1" noChangeAspect="1" noChangeArrowheads="1" noTextEdit="1"/>
          </p:cNvSpPr>
          <p:nvPr>
            <p:ph type="sldImg"/>
          </p:nvPr>
        </p:nvSpPr>
        <p:spPr>
          <a:ln/>
        </p:spPr>
      </p:sp>
      <p:sp>
        <p:nvSpPr>
          <p:cNvPr id="214019"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8456108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94A2F5-C7D2-4901-9E56-E0F06BCC686C}" type="slidenum">
              <a:rPr lang="en-US"/>
              <a:pPr/>
              <a:t>36</a:t>
            </a:fld>
            <a:endParaRPr lang="en-US" dirty="0"/>
          </a:p>
        </p:txBody>
      </p:sp>
      <p:sp>
        <p:nvSpPr>
          <p:cNvPr id="214018" name="Rectangle 2"/>
          <p:cNvSpPr>
            <a:spLocks noGrp="1" noRot="1" noChangeAspect="1" noChangeArrowheads="1" noTextEdit="1"/>
          </p:cNvSpPr>
          <p:nvPr>
            <p:ph type="sldImg"/>
          </p:nvPr>
        </p:nvSpPr>
        <p:spPr>
          <a:ln/>
        </p:spPr>
      </p:sp>
      <p:sp>
        <p:nvSpPr>
          <p:cNvPr id="214019"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2530097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94A2F5-C7D2-4901-9E56-E0F06BCC686C}" type="slidenum">
              <a:rPr lang="en-US"/>
              <a:pPr/>
              <a:t>37</a:t>
            </a:fld>
            <a:endParaRPr lang="en-US" dirty="0"/>
          </a:p>
        </p:txBody>
      </p:sp>
      <p:sp>
        <p:nvSpPr>
          <p:cNvPr id="214018" name="Rectangle 2"/>
          <p:cNvSpPr>
            <a:spLocks noGrp="1" noRot="1" noChangeAspect="1" noChangeArrowheads="1" noTextEdit="1"/>
          </p:cNvSpPr>
          <p:nvPr>
            <p:ph type="sldImg"/>
          </p:nvPr>
        </p:nvSpPr>
        <p:spPr>
          <a:ln/>
        </p:spPr>
      </p:sp>
      <p:sp>
        <p:nvSpPr>
          <p:cNvPr id="214019"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9344548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94A2F5-C7D2-4901-9E56-E0F06BCC686C}" type="slidenum">
              <a:rPr lang="en-US"/>
              <a:pPr/>
              <a:t>38</a:t>
            </a:fld>
            <a:endParaRPr lang="en-US" dirty="0"/>
          </a:p>
        </p:txBody>
      </p:sp>
      <p:sp>
        <p:nvSpPr>
          <p:cNvPr id="214018" name="Rectangle 2"/>
          <p:cNvSpPr>
            <a:spLocks noGrp="1" noRot="1" noChangeAspect="1" noChangeArrowheads="1" noTextEdit="1"/>
          </p:cNvSpPr>
          <p:nvPr>
            <p:ph type="sldImg"/>
          </p:nvPr>
        </p:nvSpPr>
        <p:spPr>
          <a:ln/>
        </p:spPr>
      </p:sp>
      <p:sp>
        <p:nvSpPr>
          <p:cNvPr id="214019"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5030683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94A2F5-C7D2-4901-9E56-E0F06BCC686C}" type="slidenum">
              <a:rPr lang="en-US"/>
              <a:pPr/>
              <a:t>41</a:t>
            </a:fld>
            <a:endParaRPr lang="en-US" dirty="0"/>
          </a:p>
        </p:txBody>
      </p:sp>
      <p:sp>
        <p:nvSpPr>
          <p:cNvPr id="214018" name="Rectangle 2"/>
          <p:cNvSpPr>
            <a:spLocks noGrp="1" noRot="1" noChangeAspect="1" noChangeArrowheads="1" noTextEdit="1"/>
          </p:cNvSpPr>
          <p:nvPr>
            <p:ph type="sldImg"/>
          </p:nvPr>
        </p:nvSpPr>
        <p:spPr>
          <a:ln/>
        </p:spPr>
      </p:sp>
      <p:sp>
        <p:nvSpPr>
          <p:cNvPr id="214019"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1231550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94A2F5-C7D2-4901-9E56-E0F06BCC686C}" type="slidenum">
              <a:rPr lang="en-US"/>
              <a:pPr/>
              <a:t>42</a:t>
            </a:fld>
            <a:endParaRPr lang="en-US" dirty="0"/>
          </a:p>
        </p:txBody>
      </p:sp>
      <p:sp>
        <p:nvSpPr>
          <p:cNvPr id="214018" name="Rectangle 2"/>
          <p:cNvSpPr>
            <a:spLocks noGrp="1" noRot="1" noChangeAspect="1" noChangeArrowheads="1" noTextEdit="1"/>
          </p:cNvSpPr>
          <p:nvPr>
            <p:ph type="sldImg"/>
          </p:nvPr>
        </p:nvSpPr>
        <p:spPr>
          <a:ln/>
        </p:spPr>
      </p:sp>
      <p:sp>
        <p:nvSpPr>
          <p:cNvPr id="214019"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4898221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94A2F5-C7D2-4901-9E56-E0F06BCC686C}" type="slidenum">
              <a:rPr lang="en-US"/>
              <a:pPr/>
              <a:t>43</a:t>
            </a:fld>
            <a:endParaRPr lang="en-US" dirty="0"/>
          </a:p>
        </p:txBody>
      </p:sp>
      <p:sp>
        <p:nvSpPr>
          <p:cNvPr id="214018" name="Rectangle 2"/>
          <p:cNvSpPr>
            <a:spLocks noGrp="1" noRot="1" noChangeAspect="1" noChangeArrowheads="1" noTextEdit="1"/>
          </p:cNvSpPr>
          <p:nvPr>
            <p:ph type="sldImg"/>
          </p:nvPr>
        </p:nvSpPr>
        <p:spPr>
          <a:ln/>
        </p:spPr>
      </p:sp>
      <p:sp>
        <p:nvSpPr>
          <p:cNvPr id="214019"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4048881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94A2F5-C7D2-4901-9E56-E0F06BCC686C}" type="slidenum">
              <a:rPr lang="en-US"/>
              <a:pPr/>
              <a:t>44</a:t>
            </a:fld>
            <a:endParaRPr lang="en-US" dirty="0"/>
          </a:p>
        </p:txBody>
      </p:sp>
      <p:sp>
        <p:nvSpPr>
          <p:cNvPr id="214018" name="Rectangle 2"/>
          <p:cNvSpPr>
            <a:spLocks noGrp="1" noRot="1" noChangeAspect="1" noChangeArrowheads="1" noTextEdit="1"/>
          </p:cNvSpPr>
          <p:nvPr>
            <p:ph type="sldImg"/>
          </p:nvPr>
        </p:nvSpPr>
        <p:spPr>
          <a:ln/>
        </p:spPr>
      </p:sp>
      <p:sp>
        <p:nvSpPr>
          <p:cNvPr id="214019"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42586573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94A2F5-C7D2-4901-9E56-E0F06BCC686C}" type="slidenum">
              <a:rPr lang="en-US"/>
              <a:pPr/>
              <a:t>45</a:t>
            </a:fld>
            <a:endParaRPr lang="en-US" dirty="0"/>
          </a:p>
        </p:txBody>
      </p:sp>
      <p:sp>
        <p:nvSpPr>
          <p:cNvPr id="214018" name="Rectangle 2"/>
          <p:cNvSpPr>
            <a:spLocks noGrp="1" noRot="1" noChangeAspect="1" noChangeArrowheads="1" noTextEdit="1"/>
          </p:cNvSpPr>
          <p:nvPr>
            <p:ph type="sldImg"/>
          </p:nvPr>
        </p:nvSpPr>
        <p:spPr>
          <a:ln/>
        </p:spPr>
      </p:sp>
      <p:sp>
        <p:nvSpPr>
          <p:cNvPr id="214019"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6077509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94A2F5-C7D2-4901-9E56-E0F06BCC686C}" type="slidenum">
              <a:rPr lang="en-US"/>
              <a:pPr/>
              <a:t>46</a:t>
            </a:fld>
            <a:endParaRPr lang="en-US" dirty="0"/>
          </a:p>
        </p:txBody>
      </p:sp>
      <p:sp>
        <p:nvSpPr>
          <p:cNvPr id="214018" name="Rectangle 2"/>
          <p:cNvSpPr>
            <a:spLocks noGrp="1" noRot="1" noChangeAspect="1" noChangeArrowheads="1" noTextEdit="1"/>
          </p:cNvSpPr>
          <p:nvPr>
            <p:ph type="sldImg"/>
          </p:nvPr>
        </p:nvSpPr>
        <p:spPr>
          <a:ln/>
        </p:spPr>
      </p:sp>
      <p:sp>
        <p:nvSpPr>
          <p:cNvPr id="214019"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1542645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3AFD9FE-9044-4291-AEFE-8AD45E8C1EB8}" type="slidenum">
              <a:rPr lang="en-US"/>
              <a:pPr/>
              <a:t>47</a:t>
            </a:fld>
            <a:endParaRPr lang="en-US" dirty="0"/>
          </a:p>
        </p:txBody>
      </p:sp>
      <p:sp>
        <p:nvSpPr>
          <p:cNvPr id="217090" name="Rectangle 2"/>
          <p:cNvSpPr>
            <a:spLocks noGrp="1" noRot="1" noChangeAspect="1" noChangeArrowheads="1" noTextEdit="1"/>
          </p:cNvSpPr>
          <p:nvPr>
            <p:ph type="sldImg"/>
          </p:nvPr>
        </p:nvSpPr>
        <p:spPr>
          <a:ln/>
        </p:spPr>
      </p:sp>
      <p:sp>
        <p:nvSpPr>
          <p:cNvPr id="217091"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5297006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3AFD9FE-9044-4291-AEFE-8AD45E8C1EB8}" type="slidenum">
              <a:rPr lang="en-US"/>
              <a:pPr/>
              <a:t>48</a:t>
            </a:fld>
            <a:endParaRPr lang="en-US" dirty="0"/>
          </a:p>
        </p:txBody>
      </p:sp>
      <p:sp>
        <p:nvSpPr>
          <p:cNvPr id="217090" name="Rectangle 2"/>
          <p:cNvSpPr>
            <a:spLocks noGrp="1" noRot="1" noChangeAspect="1" noChangeArrowheads="1" noTextEdit="1"/>
          </p:cNvSpPr>
          <p:nvPr>
            <p:ph type="sldImg"/>
          </p:nvPr>
        </p:nvSpPr>
        <p:spPr>
          <a:ln/>
        </p:spPr>
      </p:sp>
      <p:sp>
        <p:nvSpPr>
          <p:cNvPr id="217091"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7892289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7CC0F11-9ECB-4BB4-A361-AEC5BA4A2BE6}" type="slidenum">
              <a:rPr lang="en-US"/>
              <a:pPr/>
              <a:t>49</a:t>
            </a:fld>
            <a:endParaRPr lang="en-US" dirty="0"/>
          </a:p>
        </p:txBody>
      </p:sp>
      <p:sp>
        <p:nvSpPr>
          <p:cNvPr id="296962" name="Rectangle 2"/>
          <p:cNvSpPr>
            <a:spLocks noGrp="1" noRot="1" noChangeAspect="1" noChangeArrowheads="1" noTextEdit="1"/>
          </p:cNvSpPr>
          <p:nvPr>
            <p:ph type="sldImg"/>
          </p:nvPr>
        </p:nvSpPr>
        <p:spPr>
          <a:ln/>
        </p:spPr>
      </p:sp>
      <p:sp>
        <p:nvSpPr>
          <p:cNvPr id="296963"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5458264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en-US"/>
              <a:t>Click to edit Master title style</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50000"/>
                  </a:schemeClr>
                </a:solidFill>
              </a:defRPr>
            </a:lvl1pPr>
          </a:lstStyle>
          <a:p>
            <a:fld id="{349BF3EA-1A78-4F07-BDC0-C8A1BD461199}" type="datetimeFigureOut">
              <a:rPr lang="en-US" smtClean="0"/>
              <a:t>5/31/2019</a:t>
            </a:fld>
            <a:endParaRPr lang="en-US" dirty="0"/>
          </a:p>
        </p:txBody>
      </p:sp>
      <p:sp>
        <p:nvSpPr>
          <p:cNvPr id="5" name="Footer Placeholder 4"/>
          <p:cNvSpPr>
            <a:spLocks noGrp="1"/>
          </p:cNvSpPr>
          <p:nvPr>
            <p:ph type="ftr" sz="quarter" idx="11"/>
          </p:nvPr>
        </p:nvSpPr>
        <p:spPr>
          <a:xfrm rot="21420000">
            <a:off x="-5560" y="4883024"/>
            <a:ext cx="4047239" cy="1195538"/>
          </a:xfrm>
        </p:spPr>
        <p:txBody>
          <a:bodyPr vert="horz" lIns="91440" tIns="45720" rIns="91440" bIns="45720" rtlCol="0" anchor="ctr"/>
          <a:lstStyle>
            <a:lvl1pPr algn="r">
              <a:defRPr lang="en-US" sz="5400" dirty="0"/>
            </a:lvl1pPr>
          </a:lstStyle>
          <a:p>
            <a:r>
              <a:rPr lang="en-US"/>
              <a:t>Add a footer</a:t>
            </a:r>
            <a:endParaRPr lang="en-US" dirty="0"/>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401CF334-2D5C-4859-84A6-CA7E6E43FAEB}" type="slidenum">
              <a:rPr lang="en-US" smtClean="0"/>
              <a:t>‹#›</a:t>
            </a:fld>
            <a:endParaRPr lang="en-US" dirty="0"/>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101983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9BF3EA-1A78-4F07-BDC0-C8A1BD461199}" type="datetimeFigureOut">
              <a:rPr lang="en-US" smtClean="0"/>
              <a:t>5/31/2019</a:t>
            </a:fld>
            <a:endParaRPr lang="en-US" dirty="0"/>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1421443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en-US"/>
              <a:t>Click to edit Master title style</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49BF3EA-1A78-4F07-BDC0-C8A1BD461199}" type="datetimeFigureOut">
              <a:rPr lang="en-US" smtClean="0"/>
              <a:t>5/31/2019</a:t>
            </a:fld>
            <a:endParaRPr lang="en-US" dirty="0"/>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1194785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49BF3EA-1A78-4F07-BDC0-C8A1BD461199}" type="datetimeFigureOut">
              <a:rPr lang="en-US" smtClean="0"/>
              <a:t>5/31/2019</a:t>
            </a:fld>
            <a:endParaRPr lang="en-US" dirty="0"/>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2651786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Content Placeholder 3"/>
          <p:cNvSpPr>
            <a:spLocks noGrp="1"/>
          </p:cNvSpPr>
          <p:nvPr>
            <p:ph sz="quarter" idx="13"/>
          </p:nvPr>
        </p:nvSpPr>
        <p:spPr>
          <a:xfrm>
            <a:off x="685802" y="2861733"/>
            <a:ext cx="5088712" cy="2512852"/>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3" name="Content Placeholder 5"/>
          <p:cNvSpPr>
            <a:spLocks noGrp="1"/>
          </p:cNvSpPr>
          <p:nvPr>
            <p:ph sz="quarter" idx="14"/>
          </p:nvPr>
        </p:nvSpPr>
        <p:spPr>
          <a:xfrm>
            <a:off x="5993969" y="2861733"/>
            <a:ext cx="5088713" cy="2512852"/>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49BF3EA-1A78-4F07-BDC0-C8A1BD461199}" type="datetimeFigureOut">
              <a:rPr lang="en-US" smtClean="0"/>
              <a:t>5/31/2019</a:t>
            </a:fld>
            <a:endParaRPr lang="en-US" dirty="0"/>
          </a:p>
        </p:txBody>
      </p:sp>
      <p:sp>
        <p:nvSpPr>
          <p:cNvPr id="8" name="Footer Placeholder 7"/>
          <p:cNvSpPr>
            <a:spLocks noGrp="1"/>
          </p:cNvSpPr>
          <p:nvPr>
            <p:ph type="ftr" sz="quarter" idx="11"/>
          </p:nvPr>
        </p:nvSpPr>
        <p:spPr/>
        <p:txBody>
          <a:bodyPr/>
          <a:lstStyle/>
          <a:p>
            <a:r>
              <a:rPr lang="en-US"/>
              <a:t>Add a footer</a:t>
            </a:r>
            <a:endParaRPr lang="en-US" dirty="0"/>
          </a:p>
        </p:txBody>
      </p:sp>
      <p:sp>
        <p:nvSpPr>
          <p:cNvPr id="9" name="Slide Number Placeholder 8"/>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2623370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49BF3EA-1A78-4F07-BDC0-C8A1BD461199}" type="datetimeFigureOut">
              <a:rPr lang="en-US" smtClean="0"/>
              <a:t>5/31/2019</a:t>
            </a:fld>
            <a:endParaRPr lang="en-US" dirty="0"/>
          </a:p>
        </p:txBody>
      </p:sp>
      <p:sp>
        <p:nvSpPr>
          <p:cNvPr id="4" name="Footer Placeholder 3"/>
          <p:cNvSpPr>
            <a:spLocks noGrp="1"/>
          </p:cNvSpPr>
          <p:nvPr>
            <p:ph type="ftr" sz="quarter" idx="11"/>
          </p:nvPr>
        </p:nvSpPr>
        <p:spPr/>
        <p:txBody>
          <a:bodyPr/>
          <a:lstStyle/>
          <a:p>
            <a:r>
              <a:rPr lang="en-US"/>
              <a:t>Add a footer</a:t>
            </a:r>
            <a:endParaRPr lang="en-US" dirty="0"/>
          </a:p>
        </p:txBody>
      </p:sp>
      <p:sp>
        <p:nvSpPr>
          <p:cNvPr id="5" name="Slide Number Placeholder 4"/>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3226465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9BF3EA-1A78-4F07-BDC0-C8A1BD461199}" type="datetimeFigureOut">
              <a:rPr lang="en-US" smtClean="0"/>
              <a:t>5/31/2019</a:t>
            </a:fld>
            <a:endParaRPr lang="en-US" dirty="0"/>
          </a:p>
        </p:txBody>
      </p:sp>
      <p:sp>
        <p:nvSpPr>
          <p:cNvPr id="3" name="Footer Placeholder 2"/>
          <p:cNvSpPr>
            <a:spLocks noGrp="1"/>
          </p:cNvSpPr>
          <p:nvPr>
            <p:ph type="ftr" sz="quarter" idx="11"/>
          </p:nvPr>
        </p:nvSpPr>
        <p:spPr/>
        <p:txBody>
          <a:bodyPr/>
          <a:lstStyle/>
          <a:p>
            <a:r>
              <a:rPr lang="en-US"/>
              <a:t>Add a footer</a:t>
            </a:r>
            <a:endParaRPr lang="en-US" dirty="0"/>
          </a:p>
        </p:txBody>
      </p:sp>
      <p:sp>
        <p:nvSpPr>
          <p:cNvPr id="4" name="Slide Number Placeholder 3"/>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2047167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en-US"/>
              <a:t>Click to edit Master title style</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49BF3EA-1A78-4F07-BDC0-C8A1BD461199}" type="datetimeFigureOut">
              <a:rPr lang="en-US" smtClean="0"/>
              <a:t>5/31/2019</a:t>
            </a:fld>
            <a:endParaRPr lang="en-US" dirty="0"/>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738730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49BF3EA-1A78-4F07-BDC0-C8A1BD461199}" type="datetimeFigureOut">
              <a:rPr lang="en-US" smtClean="0"/>
              <a:t>5/31/2019</a:t>
            </a:fld>
            <a:endParaRPr lang="en-US" dirty="0"/>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1907363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49BF3EA-1A78-4F07-BDC0-C8A1BD461199}" type="datetimeFigureOut">
              <a:rPr lang="en-US" smtClean="0"/>
              <a:t>5/31/2019</a:t>
            </a:fld>
            <a:endParaRPr lang="en-US" dirty="0"/>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24424394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49BF3EA-1A78-4F07-BDC0-C8A1BD461199}" type="datetimeFigureOut">
              <a:rPr lang="en-US" smtClean="0"/>
              <a:t>5/31/2019</a:t>
            </a:fld>
            <a:endParaRPr lang="en-US" dirty="0"/>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4764272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en-US"/>
              <a:t>Click to edit Master title style</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49BF3EA-1A78-4F07-BDC0-C8A1BD461199}" type="datetimeFigureOut">
              <a:rPr lang="en-US" smtClean="0"/>
              <a:t>5/31/2019</a:t>
            </a:fld>
            <a:endParaRPr lang="en-US" dirty="0"/>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dirty="0"/>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8110252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49BF3EA-1A78-4F07-BDC0-C8A1BD461199}" type="datetimeFigureOut">
              <a:rPr lang="en-US" smtClean="0"/>
              <a:t>5/31/2019</a:t>
            </a:fld>
            <a:endParaRPr lang="en-US" dirty="0"/>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39932161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en-US"/>
              <a:t>Click to edit Master title style</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349BF3EA-1A78-4F07-BDC0-C8A1BD461199}" type="datetimeFigureOut">
              <a:rPr lang="en-US" smtClean="0"/>
              <a:t>5/31/2019</a:t>
            </a:fld>
            <a:endParaRPr lang="en-US" dirty="0"/>
          </a:p>
        </p:txBody>
      </p:sp>
      <p:sp>
        <p:nvSpPr>
          <p:cNvPr id="4" name="Footer Placeholder 3"/>
          <p:cNvSpPr>
            <a:spLocks noGrp="1"/>
          </p:cNvSpPr>
          <p:nvPr>
            <p:ph type="ftr" sz="quarter" idx="11"/>
          </p:nvPr>
        </p:nvSpPr>
        <p:spPr/>
        <p:txBody>
          <a:bodyPr/>
          <a:lstStyle/>
          <a:p>
            <a:r>
              <a:rPr lang="en-US"/>
              <a:t>Add a footer</a:t>
            </a:r>
            <a:endParaRPr lang="en-US" dirty="0"/>
          </a:p>
        </p:txBody>
      </p:sp>
      <p:sp>
        <p:nvSpPr>
          <p:cNvPr id="5" name="Slide Number Placeholder 4"/>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14616526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en-US"/>
              <a:t>Click to edit Master title style</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349BF3EA-1A78-4F07-BDC0-C8A1BD461199}" type="datetimeFigureOut">
              <a:rPr lang="en-US" smtClean="0"/>
              <a:t>5/31/2019</a:t>
            </a:fld>
            <a:endParaRPr lang="en-US" dirty="0"/>
          </a:p>
        </p:txBody>
      </p:sp>
      <p:sp>
        <p:nvSpPr>
          <p:cNvPr id="4" name="Footer Placeholder 3"/>
          <p:cNvSpPr>
            <a:spLocks noGrp="1"/>
          </p:cNvSpPr>
          <p:nvPr>
            <p:ph type="ftr" sz="quarter" idx="11"/>
          </p:nvPr>
        </p:nvSpPr>
        <p:spPr/>
        <p:txBody>
          <a:bodyPr/>
          <a:lstStyle/>
          <a:p>
            <a:r>
              <a:rPr lang="en-US"/>
              <a:t>Add a footer</a:t>
            </a:r>
            <a:endParaRPr lang="en-US" dirty="0"/>
          </a:p>
        </p:txBody>
      </p:sp>
      <p:sp>
        <p:nvSpPr>
          <p:cNvPr id="5" name="Slide Number Placeholder 4"/>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30051634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9BF3EA-1A78-4F07-BDC0-C8A1BD461199}" type="datetimeFigureOut">
              <a:rPr lang="en-US" smtClean="0"/>
              <a:t>5/31/2019</a:t>
            </a:fld>
            <a:endParaRPr lang="en-US" dirty="0"/>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1858402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9BF3EA-1A78-4F07-BDC0-C8A1BD461199}" type="datetimeFigureOut">
              <a:rPr lang="en-US" smtClean="0"/>
              <a:t>5/31/2019</a:t>
            </a:fld>
            <a:endParaRPr lang="en-US" dirty="0"/>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1340841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349BF3EA-1A78-4F07-BDC0-C8A1BD461199}" type="datetimeFigureOut">
              <a:rPr lang="en-US" smtClean="0"/>
              <a:t>5/31/2019</a:t>
            </a:fld>
            <a:endParaRPr lang="en-US" dirty="0"/>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r>
              <a:rPr lang="en-US"/>
              <a:t>Add a footer</a:t>
            </a:r>
            <a:endParaRPr lang="en-US" dirty="0"/>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401CF334-2D5C-4859-84A6-CA7E6E43FAEB}" type="slidenum">
              <a:rPr lang="en-US" smtClean="0"/>
              <a:t>‹#›</a:t>
            </a:fld>
            <a:endParaRPr lang="en-US" dirty="0"/>
          </a:p>
        </p:txBody>
      </p:sp>
    </p:spTree>
    <p:extLst>
      <p:ext uri="{BB962C8B-B14F-4D97-AF65-F5344CB8AC3E}">
        <p14:creationId xmlns:p14="http://schemas.microsoft.com/office/powerpoint/2010/main" val="4184655397"/>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 id="2147483786" r:id="rId12"/>
    <p:sldLayoutId id="2147483787" r:id="rId13"/>
    <p:sldLayoutId id="2147483788" r:id="rId14"/>
    <p:sldLayoutId id="2147483789" r:id="rId15"/>
    <p:sldLayoutId id="2147483790" r:id="rId16"/>
    <p:sldLayoutId id="2147483791"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3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3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4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www.ethics.pa.gov/"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Title 2"/>
          <p:cNvSpPr>
            <a:spLocks noGrp="1"/>
          </p:cNvSpPr>
          <p:nvPr>
            <p:ph type="ctrTitle"/>
          </p:nvPr>
        </p:nvSpPr>
        <p:spPr>
          <a:xfrm>
            <a:off x="540900" y="755009"/>
            <a:ext cx="9605394" cy="2231310"/>
          </a:xfrm>
          <a:solidFill>
            <a:srgbClr val="002060"/>
          </a:solidFill>
          <a:ln>
            <a:solidFill>
              <a:srgbClr val="002060"/>
            </a:solidFill>
          </a:ln>
        </p:spPr>
        <p:txBody>
          <a:bodyPr>
            <a:normAutofit fontScale="90000"/>
          </a:bodyPr>
          <a:lstStyle/>
          <a:p>
            <a:pPr algn="l"/>
            <a:r>
              <a:rPr lang="en-US" dirty="0"/>
              <a:t>Pennsylvania State </a:t>
            </a:r>
            <a:br>
              <a:rPr lang="en-US" dirty="0"/>
            </a:br>
            <a:r>
              <a:rPr lang="en-US" dirty="0"/>
              <a:t>	Ethics Commission</a:t>
            </a:r>
          </a:p>
        </p:txBody>
      </p:sp>
      <p:sp>
        <p:nvSpPr>
          <p:cNvPr id="4" name="Subtitle 3"/>
          <p:cNvSpPr>
            <a:spLocks noGrp="1"/>
          </p:cNvSpPr>
          <p:nvPr>
            <p:ph type="subTitle" idx="1"/>
          </p:nvPr>
        </p:nvSpPr>
        <p:spPr>
          <a:xfrm>
            <a:off x="-870905" y="2986319"/>
            <a:ext cx="9755187" cy="550333"/>
          </a:xfrm>
        </p:spPr>
        <p:txBody>
          <a:bodyPr>
            <a:noAutofit/>
          </a:bodyPr>
          <a:lstStyle/>
          <a:p>
            <a:r>
              <a:rPr lang="en-US" sz="2000" dirty="0"/>
              <a:t>Pennsylvania Public Official and Employee Ethics Act</a:t>
            </a:r>
          </a:p>
          <a:p>
            <a:r>
              <a:rPr lang="fr-FR" sz="2000" dirty="0"/>
              <a:t>65 Pa. C.S. § 1101 et </a:t>
            </a:r>
            <a:r>
              <a:rPr lang="fr-FR" sz="2000" dirty="0" err="1"/>
              <a:t>seq</a:t>
            </a:r>
            <a:r>
              <a:rPr lang="fr-FR" sz="2000" dirty="0"/>
              <a:t>. </a:t>
            </a:r>
          </a:p>
          <a:p>
            <a:endParaRPr lang="fr-FR" sz="2000" dirty="0"/>
          </a:p>
          <a:p>
            <a:r>
              <a:rPr lang="fr-FR" sz="2000" dirty="0">
                <a:solidFill>
                  <a:schemeClr val="bg1">
                    <a:lumMod val="95000"/>
                  </a:schemeClr>
                </a:solidFill>
              </a:rPr>
              <a:t>PSAB</a:t>
            </a:r>
          </a:p>
          <a:p>
            <a:r>
              <a:rPr lang="fr-FR" sz="2000" dirty="0">
                <a:solidFill>
                  <a:schemeClr val="bg1">
                    <a:lumMod val="95000"/>
                  </a:schemeClr>
                </a:solidFill>
              </a:rPr>
              <a:t>JUNE 2019</a:t>
            </a:r>
          </a:p>
        </p:txBody>
      </p:sp>
      <p:sp>
        <p:nvSpPr>
          <p:cNvPr id="2" name="TextBox 1"/>
          <p:cNvSpPr txBox="1"/>
          <p:nvPr/>
        </p:nvSpPr>
        <p:spPr>
          <a:xfrm flipH="1">
            <a:off x="-1582784" y="5482162"/>
            <a:ext cx="7678784" cy="646331"/>
          </a:xfrm>
          <a:prstGeom prst="rect">
            <a:avLst/>
          </a:prstGeom>
          <a:noFill/>
          <a:ln>
            <a:solidFill>
              <a:schemeClr val="bg2"/>
            </a:solidFill>
          </a:ln>
        </p:spPr>
        <p:txBody>
          <a:bodyPr wrap="square" rtlCol="0" anchor="ctr" anchorCtr="1">
            <a:spAutoFit/>
          </a:bodyPr>
          <a:lstStyle/>
          <a:p>
            <a:r>
              <a:rPr lang="en-US" dirty="0">
                <a:solidFill>
                  <a:schemeClr val="bg1">
                    <a:lumMod val="95000"/>
                  </a:schemeClr>
                </a:solidFill>
                <a:latin typeface="Arial Black" panose="020B0A04020102020204" pitchFamily="34" charset="0"/>
              </a:rPr>
              <a:t>Jeffery S. Frankenburger, Esquire</a:t>
            </a:r>
          </a:p>
          <a:p>
            <a:r>
              <a:rPr lang="en-US" dirty="0">
                <a:solidFill>
                  <a:schemeClr val="bg1">
                    <a:lumMod val="95000"/>
                  </a:schemeClr>
                </a:solidFill>
                <a:latin typeface="Arial Black" panose="020B0A04020102020204" pitchFamily="34" charset="0"/>
              </a:rPr>
              <a:t>Investigative Counsel</a:t>
            </a:r>
          </a:p>
        </p:txBody>
      </p:sp>
    </p:spTree>
    <p:extLst>
      <p:ext uri="{BB962C8B-B14F-4D97-AF65-F5344CB8AC3E}">
        <p14:creationId xmlns:p14="http://schemas.microsoft.com/office/powerpoint/2010/main" val="1566073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cartoon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9382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295835"/>
            <a:ext cx="10396882" cy="1151965"/>
          </a:xfrm>
        </p:spPr>
        <p:txBody>
          <a:bodyPr/>
          <a:lstStyle/>
          <a:p>
            <a:r>
              <a:rPr lang="en-US" dirty="0"/>
              <a:t>Mission Statement</a:t>
            </a:r>
          </a:p>
        </p:txBody>
      </p:sp>
      <p:sp>
        <p:nvSpPr>
          <p:cNvPr id="2" name="Content Placeholder 1"/>
          <p:cNvSpPr>
            <a:spLocks noGrp="1"/>
          </p:cNvSpPr>
          <p:nvPr>
            <p:ph sz="quarter" idx="13"/>
          </p:nvPr>
        </p:nvSpPr>
        <p:spPr>
          <a:xfrm>
            <a:off x="1219200" y="1447800"/>
            <a:ext cx="10363200" cy="1432560"/>
          </a:xfrm>
        </p:spPr>
        <p:txBody>
          <a:bodyPr/>
          <a:lstStyle/>
          <a:p>
            <a:r>
              <a:rPr lang="en-US" dirty="0">
                <a:latin typeface="Arial Black" panose="020B0A04020102020204" pitchFamily="34" charset="0"/>
              </a:rPr>
              <a:t>Public Office/Employment is a Public Trust</a:t>
            </a:r>
          </a:p>
          <a:p>
            <a:pPr lvl="1"/>
            <a:r>
              <a:rPr lang="en-US" dirty="0">
                <a:latin typeface="Arial Black" panose="020B0A04020102020204" pitchFamily="34" charset="0"/>
              </a:rPr>
              <a:t>Any effort to realize personal financial gain through public office/employment is a violation of that trust.</a:t>
            </a:r>
          </a:p>
        </p:txBody>
      </p:sp>
      <p:sp>
        <p:nvSpPr>
          <p:cNvPr id="6" name="Title 2"/>
          <p:cNvSpPr txBox="1">
            <a:spLocks/>
          </p:cNvSpPr>
          <p:nvPr/>
        </p:nvSpPr>
        <p:spPr>
          <a:xfrm>
            <a:off x="1219200" y="2913017"/>
            <a:ext cx="10363200" cy="1143000"/>
          </a:xfrm>
          <a:prstGeom prst="rect">
            <a:avLst/>
          </a:prstGeom>
        </p:spPr>
        <p:txBody>
          <a:bodyPr bIns="91440" anchor="b" anchorCtr="0">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r>
              <a:rPr lang="en-US" dirty="0"/>
              <a:t>Executing that Mission</a:t>
            </a:r>
          </a:p>
        </p:txBody>
      </p:sp>
      <p:sp>
        <p:nvSpPr>
          <p:cNvPr id="7" name="Content Placeholder 1"/>
          <p:cNvSpPr txBox="1">
            <a:spLocks/>
          </p:cNvSpPr>
          <p:nvPr/>
        </p:nvSpPr>
        <p:spPr>
          <a:xfrm>
            <a:off x="997132" y="4134394"/>
            <a:ext cx="10363200" cy="1432560"/>
          </a:xfrm>
          <a:prstGeom prst="rect">
            <a:avLst/>
          </a:prstGeom>
        </p:spPr>
        <p:txBody>
          <a:bodyPr vert="horz">
            <a:normAutofit fontScale="92500" lnSpcReduction="20000"/>
          </a:bodyPr>
          <a:lstStyle>
            <a:lvl1pPr marL="274320" indent="-274320" algn="l" rtl="0" eaLnBrk="1" latinLnBrk="0" hangingPunct="1">
              <a:spcBef>
                <a:spcPts val="580"/>
              </a:spcBef>
              <a:buClr>
                <a:schemeClr val="accent1">
                  <a:lumMod val="75000"/>
                </a:schemeClr>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lumMod val="75000"/>
                </a:schemeClr>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lumMod val="60000"/>
                  <a:lumOff val="4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lumMod val="75000"/>
                </a:schemeClr>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lumMod val="75000"/>
                </a:schemeClr>
              </a:buClr>
              <a:buChar char="•"/>
              <a:defRPr kumimoji="0" sz="1800" kern="1200">
                <a:solidFill>
                  <a:schemeClr val="tx1"/>
                </a:solidFill>
                <a:latin typeface="+mn-lt"/>
                <a:ea typeface="+mn-ea"/>
                <a:cs typeface="+mn-cs"/>
              </a:defRPr>
            </a:lvl8pPr>
            <a:lvl9pPr marL="2526030" indent="-285750" algn="l" rtl="0" eaLnBrk="1" latinLnBrk="0" hangingPunct="1">
              <a:spcBef>
                <a:spcPts val="370"/>
              </a:spcBef>
              <a:buClr>
                <a:schemeClr val="accent3">
                  <a:lumMod val="50000"/>
                </a:schemeClr>
              </a:buClr>
              <a:buFont typeface="Arial" panose="020B0604020202020204" pitchFamily="34" charset="0"/>
              <a:buChar char="•"/>
              <a:defRPr kumimoji="0" sz="1800" kern="1200">
                <a:solidFill>
                  <a:schemeClr val="tx1"/>
                </a:solidFill>
                <a:latin typeface="+mn-lt"/>
                <a:ea typeface="+mn-ea"/>
                <a:cs typeface="+mn-cs"/>
              </a:defRPr>
            </a:lvl9pPr>
          </a:lstStyle>
          <a:p>
            <a:r>
              <a:rPr lang="en-US" dirty="0">
                <a:latin typeface="Arial Black" panose="020B0A04020102020204" pitchFamily="34" charset="0"/>
              </a:rPr>
              <a:t>Investigate alleged violations of the Ethics Act</a:t>
            </a:r>
          </a:p>
          <a:p>
            <a:r>
              <a:rPr lang="en-US" dirty="0">
                <a:latin typeface="Arial Black" panose="020B0A04020102020204" pitchFamily="34" charset="0"/>
              </a:rPr>
              <a:t>Issue Advices and Opinions</a:t>
            </a:r>
          </a:p>
          <a:p>
            <a:r>
              <a:rPr lang="en-US" dirty="0">
                <a:latin typeface="Arial Black" panose="020B0A04020102020204" pitchFamily="34" charset="0"/>
              </a:rPr>
              <a:t>Administer and enforce personal financial disclosure requirements</a:t>
            </a:r>
            <a:r>
              <a:rPr lang="en-US" dirty="0"/>
              <a:t>.</a:t>
            </a:r>
          </a:p>
        </p:txBody>
      </p:sp>
    </p:spTree>
    <p:extLst>
      <p:ext uri="{BB962C8B-B14F-4D97-AF65-F5344CB8AC3E}">
        <p14:creationId xmlns:p14="http://schemas.microsoft.com/office/powerpoint/2010/main" val="1727852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774"/>
            <a:ext cx="12192000" cy="6850226"/>
          </a:xfrm>
          <a:prstGeom prst="rect">
            <a:avLst/>
          </a:prstGeom>
        </p:spPr>
      </p:pic>
    </p:spTree>
    <p:extLst>
      <p:ext uri="{BB962C8B-B14F-4D97-AF65-F5344CB8AC3E}">
        <p14:creationId xmlns:p14="http://schemas.microsoft.com/office/powerpoint/2010/main" val="1517679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81599" y="437972"/>
            <a:ext cx="10396882" cy="1151965"/>
          </a:xfrm>
        </p:spPr>
        <p:txBody>
          <a:bodyPr>
            <a:normAutofit/>
          </a:bodyPr>
          <a:lstStyle/>
          <a:p>
            <a:r>
              <a:rPr lang="en-US" sz="4800" dirty="0"/>
              <a:t>Public Official</a:t>
            </a:r>
          </a:p>
        </p:txBody>
      </p:sp>
      <p:sp>
        <p:nvSpPr>
          <p:cNvPr id="2" name="Content Placeholder 1"/>
          <p:cNvSpPr>
            <a:spLocks noGrp="1"/>
          </p:cNvSpPr>
          <p:nvPr>
            <p:ph sz="quarter" idx="13"/>
          </p:nvPr>
        </p:nvSpPr>
        <p:spPr>
          <a:xfrm>
            <a:off x="429426" y="1914257"/>
            <a:ext cx="10394707" cy="2443378"/>
          </a:xfrm>
        </p:spPr>
        <p:txBody>
          <a:bodyPr>
            <a:noAutofit/>
          </a:bodyPr>
          <a:lstStyle/>
          <a:p>
            <a:r>
              <a:rPr lang="en-US" sz="2400" dirty="0">
                <a:latin typeface="Arial Black" panose="020B0A04020102020204" pitchFamily="34" charset="0"/>
              </a:rPr>
              <a:t>Any person:</a:t>
            </a:r>
          </a:p>
          <a:p>
            <a:pPr lvl="1"/>
            <a:r>
              <a:rPr lang="en-US" sz="2400" dirty="0">
                <a:latin typeface="Arial Black" panose="020B0A04020102020204" pitchFamily="34" charset="0"/>
              </a:rPr>
              <a:t>Elected by the public</a:t>
            </a:r>
          </a:p>
          <a:p>
            <a:pPr lvl="1"/>
            <a:r>
              <a:rPr lang="en-US" sz="2400" dirty="0">
                <a:latin typeface="Arial Black" panose="020B0A04020102020204" pitchFamily="34" charset="0"/>
              </a:rPr>
              <a:t>Appointed by a governmental body</a:t>
            </a:r>
          </a:p>
          <a:p>
            <a:pPr lvl="1"/>
            <a:r>
              <a:rPr lang="en-US" sz="2400" dirty="0">
                <a:latin typeface="Arial Black" panose="020B0A04020102020204" pitchFamily="34" charset="0"/>
              </a:rPr>
              <a:t>Appointed by a governmental official</a:t>
            </a:r>
          </a:p>
          <a:p>
            <a:pPr lvl="2"/>
            <a:r>
              <a:rPr lang="en-US" sz="2400" dirty="0">
                <a:latin typeface="Arial Black" panose="020B0A04020102020204" pitchFamily="34" charset="0"/>
              </a:rPr>
              <a:t>Of any subdivision</a:t>
            </a:r>
          </a:p>
        </p:txBody>
      </p:sp>
    </p:spTree>
    <p:extLst>
      <p:ext uri="{BB962C8B-B14F-4D97-AF65-F5344CB8AC3E}">
        <p14:creationId xmlns:p14="http://schemas.microsoft.com/office/powerpoint/2010/main" val="1301984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67057" y="420880"/>
            <a:ext cx="10396882" cy="1151965"/>
          </a:xfrm>
        </p:spPr>
        <p:txBody>
          <a:bodyPr>
            <a:normAutofit/>
          </a:bodyPr>
          <a:lstStyle/>
          <a:p>
            <a:r>
              <a:rPr lang="en-US" sz="4800" dirty="0"/>
              <a:t>Public Employee</a:t>
            </a:r>
          </a:p>
        </p:txBody>
      </p:sp>
      <p:sp>
        <p:nvSpPr>
          <p:cNvPr id="2" name="Content Placeholder 1"/>
          <p:cNvSpPr>
            <a:spLocks noGrp="1"/>
          </p:cNvSpPr>
          <p:nvPr>
            <p:ph sz="quarter" idx="13"/>
          </p:nvPr>
        </p:nvSpPr>
        <p:spPr>
          <a:xfrm>
            <a:off x="437972" y="1773405"/>
            <a:ext cx="10394707" cy="3311189"/>
          </a:xfrm>
        </p:spPr>
        <p:txBody>
          <a:bodyPr>
            <a:normAutofit fontScale="85000" lnSpcReduction="10000"/>
          </a:bodyPr>
          <a:lstStyle/>
          <a:p>
            <a:r>
              <a:rPr lang="en-US" dirty="0">
                <a:latin typeface="Arial Black" panose="020B0A04020102020204" pitchFamily="34" charset="0"/>
              </a:rPr>
              <a:t>Any individual employed by the Commonwealth or a political subdivision who is responsible for taking or recommending official action of a </a:t>
            </a:r>
            <a:r>
              <a:rPr lang="en-US" dirty="0" err="1">
                <a:latin typeface="Arial Black" panose="020B0A04020102020204" pitchFamily="34" charset="0"/>
              </a:rPr>
              <a:t>nonministerial</a:t>
            </a:r>
            <a:r>
              <a:rPr lang="en-US" dirty="0">
                <a:latin typeface="Arial Black" panose="020B0A04020102020204" pitchFamily="34" charset="0"/>
              </a:rPr>
              <a:t> nature with regard to:</a:t>
            </a:r>
          </a:p>
          <a:p>
            <a:pPr lvl="1"/>
            <a:endParaRPr lang="en-US" dirty="0">
              <a:latin typeface="Arial Black" panose="020B0A04020102020204" pitchFamily="34" charset="0"/>
            </a:endParaRPr>
          </a:p>
          <a:p>
            <a:pPr lvl="1"/>
            <a:r>
              <a:rPr lang="en-US" dirty="0">
                <a:latin typeface="Arial Black" panose="020B0A04020102020204" pitchFamily="34" charset="0"/>
              </a:rPr>
              <a:t>Contracting or procurement;</a:t>
            </a:r>
          </a:p>
          <a:p>
            <a:pPr lvl="1"/>
            <a:r>
              <a:rPr lang="en-US" dirty="0">
                <a:latin typeface="Arial Black" panose="020B0A04020102020204" pitchFamily="34" charset="0"/>
              </a:rPr>
              <a:t>Administering or monitoring grants or subsidies;</a:t>
            </a:r>
          </a:p>
          <a:p>
            <a:pPr lvl="1"/>
            <a:r>
              <a:rPr lang="en-US" dirty="0">
                <a:latin typeface="Arial Black" panose="020B0A04020102020204" pitchFamily="34" charset="0"/>
              </a:rPr>
              <a:t>Planning or zoning;</a:t>
            </a:r>
          </a:p>
          <a:p>
            <a:pPr lvl="1"/>
            <a:r>
              <a:rPr lang="en-US" dirty="0">
                <a:latin typeface="Arial Black" panose="020B0A04020102020204" pitchFamily="34" charset="0"/>
              </a:rPr>
              <a:t>Inspecting, licensing, regulating, or auditing any “person”; or</a:t>
            </a:r>
          </a:p>
          <a:p>
            <a:pPr lvl="1"/>
            <a:r>
              <a:rPr lang="en-US" dirty="0">
                <a:latin typeface="Arial Black" panose="020B0A04020102020204" pitchFamily="34" charset="0"/>
              </a:rPr>
              <a:t>Any other activity where the official action has an economic impact great than a de </a:t>
            </a:r>
            <a:r>
              <a:rPr lang="en-US" dirty="0" err="1">
                <a:latin typeface="Arial Black" panose="020B0A04020102020204" pitchFamily="34" charset="0"/>
              </a:rPr>
              <a:t>minimis</a:t>
            </a:r>
            <a:r>
              <a:rPr lang="en-US" dirty="0">
                <a:latin typeface="Arial Black" panose="020B0A04020102020204" pitchFamily="34" charset="0"/>
              </a:rPr>
              <a:t> nature on the interests of any “person”</a:t>
            </a:r>
          </a:p>
        </p:txBody>
      </p:sp>
    </p:spTree>
    <p:extLst>
      <p:ext uri="{BB962C8B-B14F-4D97-AF65-F5344CB8AC3E}">
        <p14:creationId xmlns:p14="http://schemas.microsoft.com/office/powerpoint/2010/main" val="1964482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85800" y="237067"/>
            <a:ext cx="10396882" cy="1151965"/>
          </a:xfrm>
        </p:spPr>
        <p:txBody>
          <a:bodyPr/>
          <a:lstStyle/>
          <a:p>
            <a:r>
              <a:rPr lang="en-US" cap="all" dirty="0"/>
              <a:t>§ 1103. RESTRICTED ACTIVITIES</a:t>
            </a:r>
          </a:p>
        </p:txBody>
      </p:sp>
      <p:sp>
        <p:nvSpPr>
          <p:cNvPr id="2" name="Content Placeholder 1"/>
          <p:cNvSpPr>
            <a:spLocks noGrp="1"/>
          </p:cNvSpPr>
          <p:nvPr>
            <p:ph sz="quarter" idx="13"/>
          </p:nvPr>
        </p:nvSpPr>
        <p:spPr/>
        <p:txBody>
          <a:bodyPr>
            <a:normAutofit fontScale="25000" lnSpcReduction="20000"/>
          </a:bodyPr>
          <a:lstStyle/>
          <a:p>
            <a:r>
              <a:rPr lang="en-US" sz="7200" dirty="0">
                <a:latin typeface="Arial Black" panose="020B0A04020102020204" pitchFamily="34" charset="0"/>
              </a:rPr>
              <a:t>(a) Conflict of Interest</a:t>
            </a:r>
          </a:p>
          <a:p>
            <a:r>
              <a:rPr lang="en-US" sz="7200" dirty="0">
                <a:latin typeface="Arial Black" panose="020B0A04020102020204" pitchFamily="34" charset="0"/>
              </a:rPr>
              <a:t>(b) Seeking Improper Influence</a:t>
            </a:r>
          </a:p>
          <a:p>
            <a:r>
              <a:rPr lang="en-US" sz="7200" dirty="0">
                <a:latin typeface="Arial Black" panose="020B0A04020102020204" pitchFamily="34" charset="0"/>
              </a:rPr>
              <a:t>(c) Accepting Improper Influence</a:t>
            </a:r>
          </a:p>
          <a:p>
            <a:r>
              <a:rPr lang="en-US" sz="7200" dirty="0">
                <a:latin typeface="Arial Black" panose="020B0A04020102020204" pitchFamily="34" charset="0"/>
              </a:rPr>
              <a:t>(d) Honorarium</a:t>
            </a:r>
          </a:p>
          <a:p>
            <a:r>
              <a:rPr lang="en-US" sz="7200" dirty="0">
                <a:latin typeface="Arial Black" panose="020B0A04020102020204" pitchFamily="34" charset="0"/>
              </a:rPr>
              <a:t>(e) Contingent and severance payments</a:t>
            </a:r>
          </a:p>
          <a:p>
            <a:r>
              <a:rPr lang="en-US" sz="7200" dirty="0">
                <a:latin typeface="Arial Black" panose="020B0A04020102020204" pitchFamily="34" charset="0"/>
              </a:rPr>
              <a:t>(f) Contract</a:t>
            </a:r>
          </a:p>
          <a:p>
            <a:r>
              <a:rPr lang="en-US" sz="7200" dirty="0">
                <a:latin typeface="Arial Black" panose="020B0A04020102020204" pitchFamily="34" charset="0"/>
              </a:rPr>
              <a:t>(g) Former official or employee</a:t>
            </a:r>
          </a:p>
          <a:p>
            <a:r>
              <a:rPr lang="en-US" sz="7200" dirty="0">
                <a:latin typeface="Arial Black" panose="020B0A04020102020204" pitchFamily="34" charset="0"/>
              </a:rPr>
              <a:t>(h) Misuse of statement of financial interest</a:t>
            </a:r>
          </a:p>
          <a:p>
            <a:r>
              <a:rPr lang="en-US" sz="7200" dirty="0">
                <a:latin typeface="Arial Black" panose="020B0A04020102020204" pitchFamily="34" charset="0"/>
              </a:rPr>
              <a:t>(</a:t>
            </a:r>
            <a:r>
              <a:rPr lang="en-US" sz="7200" dirty="0" err="1">
                <a:latin typeface="Arial Black" panose="020B0A04020102020204" pitchFamily="34" charset="0"/>
              </a:rPr>
              <a:t>i</a:t>
            </a:r>
            <a:r>
              <a:rPr lang="en-US" sz="7200" dirty="0">
                <a:latin typeface="Arial Black" panose="020B0A04020102020204" pitchFamily="34" charset="0"/>
              </a:rPr>
              <a:t>) Former executive-level employee</a:t>
            </a:r>
          </a:p>
          <a:p>
            <a:r>
              <a:rPr lang="en-US" sz="7200" dirty="0">
                <a:latin typeface="Arial Black" panose="020B0A04020102020204" pitchFamily="34" charset="0"/>
              </a:rPr>
              <a:t>(j) Voting Conflict</a:t>
            </a:r>
          </a:p>
          <a:p>
            <a:endParaRPr lang="en-US" dirty="0"/>
          </a:p>
          <a:p>
            <a:endParaRPr lang="en-US" dirty="0"/>
          </a:p>
        </p:txBody>
      </p:sp>
    </p:spTree>
    <p:extLst>
      <p:ext uri="{BB962C8B-B14F-4D97-AF65-F5344CB8AC3E}">
        <p14:creationId xmlns:p14="http://schemas.microsoft.com/office/powerpoint/2010/main" val="3867255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Penalties</a:t>
            </a:r>
          </a:p>
        </p:txBody>
      </p:sp>
      <p:sp>
        <p:nvSpPr>
          <p:cNvPr id="313347" name="Rectangle 3"/>
          <p:cNvSpPr>
            <a:spLocks noGrp="1" noChangeArrowheads="1"/>
          </p:cNvSpPr>
          <p:nvPr>
            <p:ph sz="quarter" idx="13"/>
          </p:nvPr>
        </p:nvSpPr>
        <p:spPr>
          <a:xfrm>
            <a:off x="617660" y="1539509"/>
            <a:ext cx="7772400" cy="4419600"/>
          </a:xfrm>
        </p:spPr>
        <p:txBody>
          <a:bodyPr/>
          <a:lstStyle/>
          <a:p>
            <a:pPr>
              <a:lnSpc>
                <a:spcPct val="70000"/>
              </a:lnSpc>
            </a:pPr>
            <a:r>
              <a:rPr lang="en-US" dirty="0">
                <a:latin typeface="Arial Black" panose="020B0A04020102020204" pitchFamily="34" charset="0"/>
              </a:rPr>
              <a:t>Felony - $10,000 – 5 years</a:t>
            </a:r>
          </a:p>
          <a:p>
            <a:pPr>
              <a:lnSpc>
                <a:spcPct val="70000"/>
              </a:lnSpc>
            </a:pPr>
            <a:endParaRPr lang="en-US" dirty="0">
              <a:latin typeface="Arial Black" panose="020B0A04020102020204" pitchFamily="34" charset="0"/>
            </a:endParaRPr>
          </a:p>
          <a:p>
            <a:pPr>
              <a:lnSpc>
                <a:spcPct val="70000"/>
              </a:lnSpc>
            </a:pPr>
            <a:r>
              <a:rPr lang="en-US" dirty="0">
                <a:latin typeface="Arial Black" panose="020B0A04020102020204" pitchFamily="34" charset="0"/>
              </a:rPr>
              <a:t>Misdemeanor - $1,000 – 1 year</a:t>
            </a:r>
          </a:p>
          <a:p>
            <a:pPr>
              <a:lnSpc>
                <a:spcPct val="70000"/>
              </a:lnSpc>
            </a:pPr>
            <a:endParaRPr lang="en-US" dirty="0">
              <a:latin typeface="Arial Black" panose="020B0A04020102020204" pitchFamily="34" charset="0"/>
            </a:endParaRPr>
          </a:p>
          <a:p>
            <a:pPr>
              <a:lnSpc>
                <a:spcPct val="70000"/>
              </a:lnSpc>
            </a:pPr>
            <a:r>
              <a:rPr lang="en-US" dirty="0">
                <a:latin typeface="Arial Black" panose="020B0A04020102020204" pitchFamily="34" charset="0"/>
              </a:rPr>
              <a:t>Restitution</a:t>
            </a:r>
          </a:p>
          <a:p>
            <a:pPr>
              <a:lnSpc>
                <a:spcPct val="70000"/>
              </a:lnSpc>
            </a:pPr>
            <a:endParaRPr lang="en-US" dirty="0">
              <a:latin typeface="Arial Black" panose="020B0A04020102020204" pitchFamily="34" charset="0"/>
            </a:endParaRPr>
          </a:p>
          <a:p>
            <a:pPr>
              <a:lnSpc>
                <a:spcPct val="70000"/>
              </a:lnSpc>
            </a:pPr>
            <a:r>
              <a:rPr lang="en-US" dirty="0">
                <a:latin typeface="Arial Black" panose="020B0A04020102020204" pitchFamily="34" charset="0"/>
              </a:rPr>
              <a:t>Treble damages</a:t>
            </a:r>
          </a:p>
          <a:p>
            <a:pPr>
              <a:lnSpc>
                <a:spcPct val="70000"/>
              </a:lnSpc>
            </a:pPr>
            <a:endParaRPr lang="en-US" dirty="0">
              <a:latin typeface="Arial Black" panose="020B0A04020102020204" pitchFamily="34" charset="0"/>
            </a:endParaRPr>
          </a:p>
          <a:p>
            <a:pPr>
              <a:lnSpc>
                <a:spcPct val="70000"/>
              </a:lnSpc>
            </a:pPr>
            <a:r>
              <a:rPr lang="en-US" dirty="0">
                <a:latin typeface="Arial Black" panose="020B0A04020102020204" pitchFamily="34" charset="0"/>
              </a:rPr>
              <a:t>Statements of Financial Interests deficiency $25/$250</a:t>
            </a:r>
          </a:p>
        </p:txBody>
      </p:sp>
    </p:spTree>
    <p:extLst>
      <p:ext uri="{BB962C8B-B14F-4D97-AF65-F5344CB8AC3E}">
        <p14:creationId xmlns:p14="http://schemas.microsoft.com/office/powerpoint/2010/main" val="493854092"/>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1" name="Rectangle 5">
            <a:extLst>
              <a:ext uri="{FF2B5EF4-FFF2-40B4-BE49-F238E27FC236}">
                <a16:creationId xmlns:a16="http://schemas.microsoft.com/office/drawing/2014/main" id="{6F0F125C-2354-4CAA-8209-30E813896553}"/>
              </a:ext>
            </a:extLst>
          </p:cNvPr>
          <p:cNvSpPr>
            <a:spLocks noGrp="1" noChangeArrowheads="1"/>
          </p:cNvSpPr>
          <p:nvPr>
            <p:ph type="title"/>
          </p:nvPr>
        </p:nvSpPr>
        <p:spPr>
          <a:xfrm>
            <a:off x="423334" y="220134"/>
            <a:ext cx="8080375" cy="1143000"/>
          </a:xfrm>
        </p:spPr>
        <p:txBody>
          <a:bodyPr>
            <a:normAutofit fontScale="90000"/>
          </a:bodyPr>
          <a:lstStyle/>
          <a:p>
            <a:pPr algn="ctr" eaLnBrk="1" hangingPunct="1">
              <a:defRPr/>
            </a:pPr>
            <a:r>
              <a:rPr lang="en-US" dirty="0"/>
              <a:t>Seeking improper influence</a:t>
            </a:r>
          </a:p>
        </p:txBody>
      </p:sp>
      <p:sp>
        <p:nvSpPr>
          <p:cNvPr id="47106" name="Rectangle 3">
            <a:extLst>
              <a:ext uri="{FF2B5EF4-FFF2-40B4-BE49-F238E27FC236}">
                <a16:creationId xmlns:a16="http://schemas.microsoft.com/office/drawing/2014/main" id="{71B64D86-67BF-463C-A0A0-3A57FD5E8295}"/>
              </a:ext>
            </a:extLst>
          </p:cNvPr>
          <p:cNvSpPr>
            <a:spLocks noGrp="1" noChangeArrowheads="1"/>
          </p:cNvSpPr>
          <p:nvPr>
            <p:ph sz="quarter" idx="13"/>
          </p:nvPr>
        </p:nvSpPr>
        <p:spPr>
          <a:xfrm>
            <a:off x="668868" y="1219200"/>
            <a:ext cx="9267826" cy="4834467"/>
          </a:xfrm>
        </p:spPr>
        <p:txBody>
          <a:bodyPr>
            <a:normAutofit/>
          </a:bodyPr>
          <a:lstStyle/>
          <a:p>
            <a:pPr eaLnBrk="1" hangingPunct="1"/>
            <a:r>
              <a:rPr lang="en-US" altLang="en-US" sz="2400" dirty="0">
                <a:latin typeface="Arial Black" panose="020B0A04020102020204" pitchFamily="34" charset="0"/>
              </a:rPr>
              <a:t>No person shall offer or give</a:t>
            </a:r>
          </a:p>
          <a:p>
            <a:pPr eaLnBrk="1" hangingPunct="1"/>
            <a:r>
              <a:rPr lang="en-US" altLang="en-US" sz="2400" dirty="0">
                <a:latin typeface="Arial Black" panose="020B0A04020102020204" pitchFamily="34" charset="0"/>
              </a:rPr>
              <a:t>Anything of monetary value</a:t>
            </a:r>
          </a:p>
          <a:p>
            <a:pPr lvl="1"/>
            <a:r>
              <a:rPr lang="en-US" altLang="en-US" sz="2200" dirty="0">
                <a:latin typeface="Arial Black" panose="020B0A04020102020204" pitchFamily="34" charset="0"/>
              </a:rPr>
              <a:t>A gift, loan, political contribution, reward or promise of future employment</a:t>
            </a:r>
          </a:p>
          <a:p>
            <a:pPr eaLnBrk="1" hangingPunct="1"/>
            <a:r>
              <a:rPr lang="en-US" altLang="en-US" sz="2400" dirty="0">
                <a:latin typeface="Arial Black" panose="020B0A04020102020204" pitchFamily="34" charset="0"/>
              </a:rPr>
              <a:t>Donor’s understanding</a:t>
            </a:r>
          </a:p>
          <a:p>
            <a:pPr eaLnBrk="1" hangingPunct="1"/>
            <a:r>
              <a:rPr lang="en-US" altLang="en-US" sz="2400" dirty="0">
                <a:latin typeface="Arial Black" panose="020B0A04020102020204" pitchFamily="34" charset="0"/>
              </a:rPr>
              <a:t>Vote, official action or judgment of the public official</a:t>
            </a:r>
          </a:p>
          <a:p>
            <a:pPr eaLnBrk="1" hangingPunct="1"/>
            <a:r>
              <a:rPr lang="en-US" altLang="en-US" sz="2400" dirty="0">
                <a:latin typeface="Arial Black" panose="020B0A04020102020204" pitchFamily="34" charset="0"/>
              </a:rPr>
              <a:t>Influenced thereby</a:t>
            </a:r>
          </a:p>
          <a:p>
            <a:pPr eaLnBrk="1" hangingPunct="1">
              <a:buFont typeface="Wingdings" panose="05000000000000000000" pitchFamily="2" charset="2"/>
              <a:buNone/>
            </a:pPr>
            <a:endParaRPr lang="en-US" altLang="en-US" sz="2400" dirty="0"/>
          </a:p>
        </p:txBody>
      </p:sp>
    </p:spTree>
    <p:extLst>
      <p:ext uri="{BB962C8B-B14F-4D97-AF65-F5344CB8AC3E}">
        <p14:creationId xmlns:p14="http://schemas.microsoft.com/office/powerpoint/2010/main" val="2295093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6" name="Rectangle 4">
            <a:extLst>
              <a:ext uri="{FF2B5EF4-FFF2-40B4-BE49-F238E27FC236}">
                <a16:creationId xmlns:a16="http://schemas.microsoft.com/office/drawing/2014/main" id="{2D10EEA6-EBC9-4B01-ABA1-0A751238AE92}"/>
              </a:ext>
            </a:extLst>
          </p:cNvPr>
          <p:cNvSpPr>
            <a:spLocks noGrp="1" noChangeArrowheads="1"/>
          </p:cNvSpPr>
          <p:nvPr>
            <p:ph type="title"/>
          </p:nvPr>
        </p:nvSpPr>
        <p:spPr>
          <a:xfrm>
            <a:off x="-337003" y="167355"/>
            <a:ext cx="9771560" cy="1143000"/>
          </a:xfrm>
        </p:spPr>
        <p:txBody>
          <a:bodyPr>
            <a:normAutofit/>
          </a:bodyPr>
          <a:lstStyle/>
          <a:p>
            <a:pPr algn="ctr" eaLnBrk="1" hangingPunct="1">
              <a:defRPr/>
            </a:pPr>
            <a:r>
              <a:rPr lang="en-US" sz="4800" dirty="0"/>
              <a:t>Accepting Improper Influence</a:t>
            </a:r>
          </a:p>
        </p:txBody>
      </p:sp>
      <p:sp>
        <p:nvSpPr>
          <p:cNvPr id="48130" name="Rectangle 3">
            <a:extLst>
              <a:ext uri="{FF2B5EF4-FFF2-40B4-BE49-F238E27FC236}">
                <a16:creationId xmlns:a16="http://schemas.microsoft.com/office/drawing/2014/main" id="{FE3A6642-FC7C-4F3D-96DF-2497D6EE1AFB}"/>
              </a:ext>
            </a:extLst>
          </p:cNvPr>
          <p:cNvSpPr>
            <a:spLocks noGrp="1" noChangeArrowheads="1"/>
          </p:cNvSpPr>
          <p:nvPr>
            <p:ph sz="quarter" idx="13"/>
          </p:nvPr>
        </p:nvSpPr>
        <p:spPr>
          <a:xfrm>
            <a:off x="716423" y="1375873"/>
            <a:ext cx="7921625" cy="4505058"/>
          </a:xfrm>
        </p:spPr>
        <p:txBody>
          <a:bodyPr>
            <a:normAutofit lnSpcReduction="10000"/>
          </a:bodyPr>
          <a:lstStyle/>
          <a:p>
            <a:pPr eaLnBrk="1" hangingPunct="1"/>
            <a:r>
              <a:rPr lang="en-US" altLang="en-US" sz="2400" dirty="0">
                <a:latin typeface="Arial Black" panose="020B0A04020102020204" pitchFamily="34" charset="0"/>
              </a:rPr>
              <a:t>No public official, public employee</a:t>
            </a:r>
          </a:p>
          <a:p>
            <a:pPr eaLnBrk="1" hangingPunct="1"/>
            <a:r>
              <a:rPr lang="en-US" altLang="en-US" sz="2400" dirty="0">
                <a:latin typeface="Arial Black" panose="020B0A04020102020204" pitchFamily="34" charset="0"/>
              </a:rPr>
              <a:t>Shall solicit or accept</a:t>
            </a:r>
          </a:p>
          <a:p>
            <a:pPr eaLnBrk="1" hangingPunct="1"/>
            <a:r>
              <a:rPr lang="en-US" altLang="en-US" sz="2400" dirty="0">
                <a:latin typeface="Arial Black" panose="020B0A04020102020204" pitchFamily="34" charset="0"/>
              </a:rPr>
              <a:t>Anything of monetary value</a:t>
            </a:r>
          </a:p>
          <a:p>
            <a:pPr lvl="1"/>
            <a:r>
              <a:rPr lang="en-US" altLang="en-US" sz="2400" dirty="0">
                <a:latin typeface="Arial Black" panose="020B0A04020102020204" pitchFamily="34" charset="0"/>
              </a:rPr>
              <a:t>Gift, loan, political contribution, reward or promise of employment</a:t>
            </a:r>
          </a:p>
          <a:p>
            <a:pPr eaLnBrk="1" hangingPunct="1"/>
            <a:r>
              <a:rPr lang="en-US" altLang="en-US" sz="2400" dirty="0">
                <a:latin typeface="Arial Black" panose="020B0A04020102020204" pitchFamily="34" charset="0"/>
              </a:rPr>
              <a:t>Any understanding of that public official</a:t>
            </a:r>
          </a:p>
          <a:p>
            <a:pPr eaLnBrk="1" hangingPunct="1"/>
            <a:r>
              <a:rPr lang="en-US" altLang="en-US" sz="2400" dirty="0">
                <a:latin typeface="Arial Black" panose="020B0A04020102020204" pitchFamily="34" charset="0"/>
              </a:rPr>
              <a:t>Vote, official action, judgment</a:t>
            </a:r>
          </a:p>
          <a:p>
            <a:pPr eaLnBrk="1" hangingPunct="1"/>
            <a:r>
              <a:rPr lang="en-US" altLang="en-US" sz="2400" dirty="0">
                <a:latin typeface="Arial Black" panose="020B0A04020102020204" pitchFamily="34" charset="0"/>
              </a:rPr>
              <a:t>Influenced thereby</a:t>
            </a:r>
          </a:p>
          <a:p>
            <a:pPr eaLnBrk="1" hangingPunct="1"/>
            <a:endParaRPr lang="en-US" altLang="en-US" sz="2000" dirty="0"/>
          </a:p>
        </p:txBody>
      </p:sp>
    </p:spTree>
    <p:extLst>
      <p:ext uri="{BB962C8B-B14F-4D97-AF65-F5344CB8AC3E}">
        <p14:creationId xmlns:p14="http://schemas.microsoft.com/office/powerpoint/2010/main" val="980880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6141" y="331450"/>
            <a:ext cx="10396882" cy="1151965"/>
          </a:xfrm>
        </p:spPr>
        <p:txBody>
          <a:bodyPr>
            <a:normAutofit/>
          </a:bodyPr>
          <a:lstStyle/>
          <a:p>
            <a:r>
              <a:rPr lang="en-US" sz="4800" cap="all" dirty="0"/>
              <a:t>§ 1103(a) Conflict of Interest</a:t>
            </a:r>
          </a:p>
        </p:txBody>
      </p:sp>
      <p:sp>
        <p:nvSpPr>
          <p:cNvPr id="2" name="Content Placeholder 1"/>
          <p:cNvSpPr>
            <a:spLocks noGrp="1"/>
          </p:cNvSpPr>
          <p:nvPr>
            <p:ph sz="quarter" idx="13"/>
          </p:nvPr>
        </p:nvSpPr>
        <p:spPr/>
        <p:txBody>
          <a:bodyPr>
            <a:normAutofit lnSpcReduction="10000"/>
          </a:bodyPr>
          <a:lstStyle/>
          <a:p>
            <a:r>
              <a:rPr lang="en-US" dirty="0">
                <a:latin typeface="Arial Black" panose="020B0A04020102020204" pitchFamily="34" charset="0"/>
              </a:rPr>
              <a:t>A violation of Section 1103(a) occurs when:</a:t>
            </a:r>
          </a:p>
          <a:p>
            <a:pPr lvl="1"/>
            <a:r>
              <a:rPr lang="en-US" dirty="0">
                <a:latin typeface="Arial Black" panose="020B0A04020102020204" pitchFamily="34" charset="0"/>
              </a:rPr>
              <a:t>(1) A public official/public employee</a:t>
            </a:r>
          </a:p>
          <a:p>
            <a:pPr lvl="1"/>
            <a:r>
              <a:rPr lang="en-US" dirty="0">
                <a:latin typeface="Arial Black" panose="020B0A04020102020204" pitchFamily="34" charset="0"/>
              </a:rPr>
              <a:t>(2) Uses the authority if his/her office</a:t>
            </a:r>
          </a:p>
          <a:p>
            <a:pPr lvl="2"/>
            <a:r>
              <a:rPr lang="en-US" dirty="0">
                <a:latin typeface="Arial Black" panose="020B0A04020102020204" pitchFamily="34" charset="0"/>
              </a:rPr>
              <a:t>(2)(a) or confidential information received through his/her office/employment</a:t>
            </a:r>
          </a:p>
          <a:p>
            <a:pPr lvl="1"/>
            <a:r>
              <a:rPr lang="en-US" dirty="0">
                <a:latin typeface="Arial Black" panose="020B0A04020102020204" pitchFamily="34" charset="0"/>
              </a:rPr>
              <a:t>(3) For the private pecuniary benefit of:</a:t>
            </a:r>
          </a:p>
          <a:p>
            <a:pPr lvl="3"/>
            <a:r>
              <a:rPr lang="en-US" dirty="0">
                <a:latin typeface="Arial Black" panose="020B0A04020102020204" pitchFamily="34" charset="0"/>
              </a:rPr>
              <a:t>Himself/herself</a:t>
            </a:r>
          </a:p>
          <a:p>
            <a:pPr lvl="3"/>
            <a:r>
              <a:rPr lang="en-US" dirty="0">
                <a:latin typeface="Arial Black" panose="020B0A04020102020204" pitchFamily="34" charset="0"/>
              </a:rPr>
              <a:t>A member of his/her immediate family</a:t>
            </a:r>
          </a:p>
          <a:p>
            <a:pPr lvl="3"/>
            <a:r>
              <a:rPr lang="en-US" dirty="0">
                <a:latin typeface="Arial Black" panose="020B0A04020102020204" pitchFamily="34" charset="0"/>
              </a:rPr>
              <a:t>A business with which he/her is associated, or a member of his/her immediate family is associated</a:t>
            </a:r>
          </a:p>
          <a:p>
            <a:pPr lvl="8"/>
            <a:endParaRPr lang="en-US" dirty="0"/>
          </a:p>
          <a:p>
            <a:pPr lvl="2"/>
            <a:endParaRPr lang="en-US" dirty="0"/>
          </a:p>
          <a:p>
            <a:pPr lvl="2"/>
            <a:endParaRPr lang="en-US" dirty="0"/>
          </a:p>
          <a:p>
            <a:pPr lvl="2"/>
            <a:endParaRPr lang="en-US" dirty="0"/>
          </a:p>
        </p:txBody>
      </p:sp>
    </p:spTree>
    <p:extLst>
      <p:ext uri="{BB962C8B-B14F-4D97-AF65-F5344CB8AC3E}">
        <p14:creationId xmlns:p14="http://schemas.microsoft.com/office/powerpoint/2010/main" val="3448100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35423" y="420880"/>
            <a:ext cx="10396882" cy="1151965"/>
          </a:xfrm>
        </p:spPr>
        <p:txBody>
          <a:bodyPr>
            <a:normAutofit/>
          </a:bodyPr>
          <a:lstStyle/>
          <a:p>
            <a:r>
              <a:rPr lang="en-US" sz="4800" dirty="0"/>
              <a:t>Definition of “Use”</a:t>
            </a:r>
          </a:p>
        </p:txBody>
      </p:sp>
      <p:sp>
        <p:nvSpPr>
          <p:cNvPr id="2" name="Content Placeholder 1"/>
          <p:cNvSpPr>
            <a:spLocks noGrp="1"/>
          </p:cNvSpPr>
          <p:nvPr>
            <p:ph sz="quarter" idx="13"/>
          </p:nvPr>
        </p:nvSpPr>
        <p:spPr>
          <a:xfrm>
            <a:off x="472155" y="1572845"/>
            <a:ext cx="10394707" cy="3311189"/>
          </a:xfrm>
        </p:spPr>
        <p:txBody>
          <a:bodyPr/>
          <a:lstStyle/>
          <a:p>
            <a:r>
              <a:rPr lang="en-US" dirty="0">
                <a:latin typeface="Arial Black" panose="020B0A04020102020204" pitchFamily="34" charset="0"/>
              </a:rPr>
              <a:t>“Accordingly, a public official must act in such a way as </a:t>
            </a:r>
            <a:r>
              <a:rPr lang="en-US" b="1" dirty="0">
                <a:latin typeface="Arial Black" panose="020B0A04020102020204" pitchFamily="34" charset="0"/>
              </a:rPr>
              <a:t>to put his office to the purpose of obtaining for himself a private pecuniary benefit</a:t>
            </a:r>
            <a:r>
              <a:rPr lang="en-US" dirty="0">
                <a:latin typeface="Arial Black" panose="020B0A04020102020204" pitchFamily="34" charset="0"/>
              </a:rPr>
              <a:t>. Such directed action implies awareness on the part of the public official of the potential pecuniary benefit as well as the motivation to obtain that benefit.”</a:t>
            </a:r>
          </a:p>
          <a:p>
            <a:r>
              <a:rPr lang="en-US" u="sng" dirty="0" err="1">
                <a:latin typeface="Arial Black" panose="020B0A04020102020204" pitchFamily="34" charset="0"/>
              </a:rPr>
              <a:t>Kistler</a:t>
            </a:r>
            <a:r>
              <a:rPr lang="en-US" u="sng" dirty="0">
                <a:latin typeface="Arial Black" panose="020B0A04020102020204" pitchFamily="34" charset="0"/>
              </a:rPr>
              <a:t> v. State Ethics Commission</a:t>
            </a:r>
            <a:r>
              <a:rPr lang="en-US" dirty="0">
                <a:latin typeface="Arial Black" panose="020B0A04020102020204" pitchFamily="34" charset="0"/>
              </a:rPr>
              <a:t>, 22 A.3d 223, 227 (Pa. 2011)(emphasis added). </a:t>
            </a:r>
            <a:endParaRPr lang="en-US" u="sng" dirty="0">
              <a:latin typeface="Arial Black" panose="020B0A04020102020204" pitchFamily="34" charset="0"/>
            </a:endParaRPr>
          </a:p>
        </p:txBody>
      </p:sp>
    </p:spTree>
    <p:extLst>
      <p:ext uri="{BB962C8B-B14F-4D97-AF65-F5344CB8AC3E}">
        <p14:creationId xmlns:p14="http://schemas.microsoft.com/office/powerpoint/2010/main" val="1421012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Definition of “Authority of Office”</a:t>
            </a:r>
          </a:p>
        </p:txBody>
      </p:sp>
      <p:sp>
        <p:nvSpPr>
          <p:cNvPr id="2" name="Content Placeholder 1"/>
          <p:cNvSpPr>
            <a:spLocks noGrp="1"/>
          </p:cNvSpPr>
          <p:nvPr>
            <p:ph sz="quarter" idx="13"/>
          </p:nvPr>
        </p:nvSpPr>
        <p:spPr/>
        <p:txBody>
          <a:bodyPr/>
          <a:lstStyle/>
          <a:p>
            <a:r>
              <a:rPr lang="en-US" dirty="0">
                <a:latin typeface="Arial Black" panose="020B0A04020102020204" pitchFamily="34" charset="0"/>
              </a:rPr>
              <a:t>The actual power provided by law, the exercise of which is necessary to the performance of duties and responsibilities unique to a particular public office or position of public employment.</a:t>
            </a:r>
          </a:p>
          <a:p>
            <a:endParaRPr lang="en-US" dirty="0"/>
          </a:p>
        </p:txBody>
      </p:sp>
    </p:spTree>
    <p:extLst>
      <p:ext uri="{BB962C8B-B14F-4D97-AF65-F5344CB8AC3E}">
        <p14:creationId xmlns:p14="http://schemas.microsoft.com/office/powerpoint/2010/main" val="169763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Examples of “Use of the Authority of Office”</a:t>
            </a:r>
          </a:p>
        </p:txBody>
      </p:sp>
      <p:sp>
        <p:nvSpPr>
          <p:cNvPr id="2" name="Content Placeholder 1"/>
          <p:cNvSpPr>
            <a:spLocks noGrp="1"/>
          </p:cNvSpPr>
          <p:nvPr>
            <p:ph sz="quarter" idx="13"/>
          </p:nvPr>
        </p:nvSpPr>
        <p:spPr/>
        <p:txBody>
          <a:bodyPr/>
          <a:lstStyle/>
          <a:p>
            <a:r>
              <a:rPr lang="en-US" dirty="0">
                <a:latin typeface="Arial Black" panose="020B0A04020102020204" pitchFamily="34" charset="0"/>
              </a:rPr>
              <a:t>Advocating for the selection of yourself/immediate family/business or the rejection of competitors</a:t>
            </a:r>
          </a:p>
          <a:p>
            <a:pPr lvl="1"/>
            <a:r>
              <a:rPr lang="en-US" u="sng" dirty="0">
                <a:latin typeface="Arial Black" panose="020B0A04020102020204" pitchFamily="34" charset="0"/>
              </a:rPr>
              <a:t>O’Brien</a:t>
            </a:r>
            <a:r>
              <a:rPr lang="en-US" dirty="0">
                <a:latin typeface="Arial Black" panose="020B0A04020102020204" pitchFamily="34" charset="0"/>
              </a:rPr>
              <a:t>, Advice 00-627</a:t>
            </a:r>
          </a:p>
          <a:p>
            <a:pPr marL="0" indent="0">
              <a:buNone/>
            </a:pPr>
            <a:endParaRPr lang="en-US" dirty="0">
              <a:latin typeface="Arial Black" panose="020B0A04020102020204" pitchFamily="34" charset="0"/>
            </a:endParaRPr>
          </a:p>
          <a:p>
            <a:r>
              <a:rPr lang="en-US" dirty="0">
                <a:latin typeface="Arial Black" panose="020B0A04020102020204" pitchFamily="34" charset="0"/>
              </a:rPr>
              <a:t>Discussing, conferring, and lobbying for a particular result</a:t>
            </a:r>
          </a:p>
          <a:p>
            <a:pPr lvl="1"/>
            <a:r>
              <a:rPr lang="en-US" u="sng" dirty="0" err="1">
                <a:latin typeface="Arial Black" panose="020B0A04020102020204" pitchFamily="34" charset="0"/>
              </a:rPr>
              <a:t>Juliante</a:t>
            </a:r>
            <a:r>
              <a:rPr lang="en-US" dirty="0">
                <a:latin typeface="Arial Black" panose="020B0A04020102020204" pitchFamily="34" charset="0"/>
              </a:rPr>
              <a:t>, Order No. 809</a:t>
            </a:r>
            <a:endParaRPr lang="en-US" u="sng" dirty="0">
              <a:latin typeface="Arial Black" panose="020B0A04020102020204" pitchFamily="34" charset="0"/>
            </a:endParaRPr>
          </a:p>
        </p:txBody>
      </p:sp>
    </p:spTree>
    <p:extLst>
      <p:ext uri="{BB962C8B-B14F-4D97-AF65-F5344CB8AC3E}">
        <p14:creationId xmlns:p14="http://schemas.microsoft.com/office/powerpoint/2010/main" val="2265463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214696" y="448236"/>
            <a:ext cx="10363200" cy="4572000"/>
          </a:xfrm>
        </p:spPr>
        <p:txBody>
          <a:bodyPr>
            <a:normAutofit/>
          </a:bodyPr>
          <a:lstStyle/>
          <a:p>
            <a:r>
              <a:rPr lang="en-US" u="sng" dirty="0" err="1">
                <a:solidFill>
                  <a:schemeClr val="accent1"/>
                </a:solidFill>
                <a:latin typeface="Arial Black" panose="020B0A04020102020204" pitchFamily="34" charset="0"/>
              </a:rPr>
              <a:t>Sivick</a:t>
            </a:r>
            <a:r>
              <a:rPr lang="en-US" u="sng" dirty="0">
                <a:solidFill>
                  <a:schemeClr val="accent1"/>
                </a:solidFill>
                <a:latin typeface="Arial Black" panose="020B0A04020102020204" pitchFamily="34" charset="0"/>
              </a:rPr>
              <a:t> v. State Ethics Commission</a:t>
            </a:r>
            <a:r>
              <a:rPr lang="en-US" dirty="0">
                <a:solidFill>
                  <a:schemeClr val="accent1"/>
                </a:solidFill>
                <a:latin typeface="Arial Black" panose="020B0A04020102020204" pitchFamily="34" charset="0"/>
              </a:rPr>
              <a:t>, 252 C.D. 2018, decided January 3, 2019.</a:t>
            </a:r>
          </a:p>
          <a:p>
            <a:pPr lvl="1"/>
            <a:r>
              <a:rPr lang="en-US" dirty="0">
                <a:latin typeface="Arial Black" panose="020B0A04020102020204" pitchFamily="34" charset="0"/>
              </a:rPr>
              <a:t>Authority of office</a:t>
            </a:r>
          </a:p>
          <a:p>
            <a:pPr lvl="2"/>
            <a:r>
              <a:rPr lang="en-US" dirty="0">
                <a:latin typeface="Arial Black" panose="020B0A04020102020204" pitchFamily="34" charset="0"/>
              </a:rPr>
              <a:t>“The fact that </a:t>
            </a:r>
            <a:r>
              <a:rPr lang="en-US" dirty="0" err="1">
                <a:latin typeface="Arial Black" panose="020B0A04020102020204" pitchFamily="34" charset="0"/>
              </a:rPr>
              <a:t>Sivick</a:t>
            </a:r>
            <a:r>
              <a:rPr lang="en-US" dirty="0">
                <a:latin typeface="Arial Black" panose="020B0A04020102020204" pitchFamily="34" charset="0"/>
              </a:rPr>
              <a:t> abstained from voting is not dispositive when he initiated and encouraged the other Supervisors to eliminate the Nepotism Policy so the Board could vote on his son’s hiring, and then lobbied the Township to hire his Son.” </a:t>
            </a:r>
          </a:p>
          <a:p>
            <a:pPr marL="914400" lvl="2" indent="0">
              <a:buNone/>
            </a:pPr>
            <a:r>
              <a:rPr lang="en-US" u="sng" dirty="0">
                <a:latin typeface="Arial Black" panose="020B0A04020102020204" pitchFamily="34" charset="0"/>
              </a:rPr>
              <a:t>Id</a:t>
            </a:r>
            <a:r>
              <a:rPr lang="en-US" dirty="0">
                <a:latin typeface="Arial Black" panose="020B0A04020102020204" pitchFamily="34" charset="0"/>
              </a:rPr>
              <a:t>. at 16.</a:t>
            </a:r>
          </a:p>
          <a:p>
            <a:pPr lvl="2"/>
            <a:endParaRPr lang="en-US" dirty="0">
              <a:latin typeface="Arial Black" panose="020B0A04020102020204" pitchFamily="34" charset="0"/>
            </a:endParaRPr>
          </a:p>
          <a:p>
            <a:pPr lvl="3"/>
            <a:endParaRPr lang="en-US" dirty="0"/>
          </a:p>
        </p:txBody>
      </p:sp>
    </p:spTree>
    <p:extLst>
      <p:ext uri="{BB962C8B-B14F-4D97-AF65-F5344CB8AC3E}">
        <p14:creationId xmlns:p14="http://schemas.microsoft.com/office/powerpoint/2010/main" val="3607959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32874" y="331450"/>
            <a:ext cx="10396882" cy="1151965"/>
          </a:xfrm>
        </p:spPr>
        <p:txBody>
          <a:bodyPr>
            <a:normAutofit/>
          </a:bodyPr>
          <a:lstStyle/>
          <a:p>
            <a:r>
              <a:rPr lang="en-US" sz="4800" dirty="0"/>
              <a:t>Definition of “Immediate Family”</a:t>
            </a:r>
          </a:p>
        </p:txBody>
      </p:sp>
      <p:sp>
        <p:nvSpPr>
          <p:cNvPr id="2" name="Content Placeholder 1"/>
          <p:cNvSpPr>
            <a:spLocks noGrp="1"/>
          </p:cNvSpPr>
          <p:nvPr>
            <p:ph sz="quarter" idx="13"/>
          </p:nvPr>
        </p:nvSpPr>
        <p:spPr>
          <a:xfrm>
            <a:off x="583251" y="1627560"/>
            <a:ext cx="10394707" cy="3311189"/>
          </a:xfrm>
        </p:spPr>
        <p:txBody>
          <a:bodyPr>
            <a:noAutofit/>
          </a:bodyPr>
          <a:lstStyle/>
          <a:p>
            <a:r>
              <a:rPr lang="en-US" sz="2400" dirty="0">
                <a:latin typeface="Arial Black" panose="020B0A04020102020204" pitchFamily="34" charset="0"/>
              </a:rPr>
              <a:t>Parent</a:t>
            </a:r>
          </a:p>
          <a:p>
            <a:r>
              <a:rPr lang="en-US" sz="2400" dirty="0">
                <a:latin typeface="Arial Black" panose="020B0A04020102020204" pitchFamily="34" charset="0"/>
              </a:rPr>
              <a:t>Spouse</a:t>
            </a:r>
          </a:p>
          <a:p>
            <a:r>
              <a:rPr lang="en-US" sz="2400" dirty="0">
                <a:latin typeface="Arial Black" panose="020B0A04020102020204" pitchFamily="34" charset="0"/>
              </a:rPr>
              <a:t>Child</a:t>
            </a:r>
          </a:p>
          <a:p>
            <a:r>
              <a:rPr lang="en-US" sz="2400" dirty="0">
                <a:latin typeface="Arial Black" panose="020B0A04020102020204" pitchFamily="34" charset="0"/>
              </a:rPr>
              <a:t>Sibling</a:t>
            </a:r>
          </a:p>
        </p:txBody>
      </p:sp>
    </p:spTree>
    <p:extLst>
      <p:ext uri="{BB962C8B-B14F-4D97-AF65-F5344CB8AC3E}">
        <p14:creationId xmlns:p14="http://schemas.microsoft.com/office/powerpoint/2010/main" val="1980976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Definition of “Business w/which associated”</a:t>
            </a:r>
          </a:p>
        </p:txBody>
      </p:sp>
      <p:sp>
        <p:nvSpPr>
          <p:cNvPr id="2" name="Content Placeholder 1"/>
          <p:cNvSpPr>
            <a:spLocks noGrp="1"/>
          </p:cNvSpPr>
          <p:nvPr>
            <p:ph sz="quarter" idx="13"/>
          </p:nvPr>
        </p:nvSpPr>
        <p:spPr/>
        <p:txBody>
          <a:bodyPr/>
          <a:lstStyle/>
          <a:p>
            <a:r>
              <a:rPr lang="en-US" dirty="0">
                <a:latin typeface="Arial Black" panose="020B0A04020102020204" pitchFamily="34" charset="0"/>
              </a:rPr>
              <a:t>(1) Any business</a:t>
            </a:r>
          </a:p>
          <a:p>
            <a:r>
              <a:rPr lang="en-US" dirty="0">
                <a:latin typeface="Arial Black" panose="020B0A04020102020204" pitchFamily="34" charset="0"/>
              </a:rPr>
              <a:t>(2) that the public official/employee</a:t>
            </a:r>
          </a:p>
          <a:p>
            <a:r>
              <a:rPr lang="en-US" dirty="0">
                <a:latin typeface="Arial Black" panose="020B0A04020102020204" pitchFamily="34" charset="0"/>
              </a:rPr>
              <a:t>(3) or an immediate family member</a:t>
            </a:r>
          </a:p>
          <a:p>
            <a:r>
              <a:rPr lang="en-US" dirty="0">
                <a:latin typeface="Arial Black" panose="020B0A04020102020204" pitchFamily="34" charset="0"/>
              </a:rPr>
              <a:t>(4) is an owner, officer, director, employee, or has a financial interest in.</a:t>
            </a:r>
          </a:p>
          <a:p>
            <a:endParaRPr lang="en-US" dirty="0"/>
          </a:p>
        </p:txBody>
      </p:sp>
    </p:spTree>
    <p:extLst>
      <p:ext uri="{BB962C8B-B14F-4D97-AF65-F5344CB8AC3E}">
        <p14:creationId xmlns:p14="http://schemas.microsoft.com/office/powerpoint/2010/main" val="1815000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214696" y="448236"/>
            <a:ext cx="10363200" cy="4572000"/>
          </a:xfrm>
        </p:spPr>
        <p:txBody>
          <a:bodyPr>
            <a:normAutofit/>
          </a:bodyPr>
          <a:lstStyle/>
          <a:p>
            <a:r>
              <a:rPr lang="en-US" u="sng" dirty="0" err="1">
                <a:solidFill>
                  <a:schemeClr val="accent1"/>
                </a:solidFill>
                <a:latin typeface="Arial Black" panose="020B0A04020102020204" pitchFamily="34" charset="0"/>
              </a:rPr>
              <a:t>Sivick</a:t>
            </a:r>
            <a:r>
              <a:rPr lang="en-US" u="sng" dirty="0">
                <a:solidFill>
                  <a:schemeClr val="accent1"/>
                </a:solidFill>
                <a:latin typeface="Arial Black" panose="020B0A04020102020204" pitchFamily="34" charset="0"/>
              </a:rPr>
              <a:t> v. State Ethics Commission</a:t>
            </a:r>
            <a:r>
              <a:rPr lang="en-US" dirty="0">
                <a:solidFill>
                  <a:schemeClr val="accent1"/>
                </a:solidFill>
                <a:latin typeface="Arial Black" panose="020B0A04020102020204" pitchFamily="34" charset="0"/>
              </a:rPr>
              <a:t>, 252 C.D. 2018, decided January 3, 2019.</a:t>
            </a:r>
          </a:p>
          <a:p>
            <a:pPr lvl="1"/>
            <a:r>
              <a:rPr lang="en-US" dirty="0">
                <a:latin typeface="Arial Black" panose="020B0A04020102020204" pitchFamily="34" charset="0"/>
              </a:rPr>
              <a:t>Private Pecuniary Benefit</a:t>
            </a:r>
          </a:p>
          <a:p>
            <a:pPr marL="457200" lvl="1" indent="0">
              <a:buNone/>
            </a:pPr>
            <a:endParaRPr lang="en-US" dirty="0">
              <a:latin typeface="Arial Black" panose="020B0A04020102020204" pitchFamily="34" charset="0"/>
            </a:endParaRPr>
          </a:p>
          <a:p>
            <a:pPr lvl="2"/>
            <a:r>
              <a:rPr lang="en-US" dirty="0">
                <a:latin typeface="Arial Black" panose="020B0A04020102020204" pitchFamily="34" charset="0"/>
              </a:rPr>
              <a:t>“ </a:t>
            </a:r>
            <a:r>
              <a:rPr lang="en-US" dirty="0" err="1">
                <a:latin typeface="Arial Black" panose="020B0A04020102020204" pitchFamily="34" charset="0"/>
              </a:rPr>
              <a:t>Sivick’s</a:t>
            </a:r>
            <a:r>
              <a:rPr lang="en-US" dirty="0">
                <a:latin typeface="Arial Black" panose="020B0A04020102020204" pitchFamily="34" charset="0"/>
              </a:rPr>
              <a:t> argument is not convincing. In </a:t>
            </a:r>
            <a:r>
              <a:rPr lang="en-US" u="sng" dirty="0">
                <a:latin typeface="Arial Black" panose="020B0A04020102020204" pitchFamily="34" charset="0"/>
              </a:rPr>
              <a:t>Snyder</a:t>
            </a:r>
            <a:r>
              <a:rPr lang="en-US" dirty="0">
                <a:latin typeface="Arial Black" panose="020B0A04020102020204" pitchFamily="34" charset="0"/>
              </a:rPr>
              <a:t> (citation omitted), this Court clearly stated that, given the Ethics Act’s amendments, ‘the current conflict of interest standard . . . makes </a:t>
            </a:r>
            <a:r>
              <a:rPr lang="en-US" b="1" dirty="0">
                <a:latin typeface="Arial Black" panose="020B0A04020102020204" pitchFamily="34" charset="0"/>
              </a:rPr>
              <a:t>any private pecuniary gain to a public official a violation, </a:t>
            </a:r>
            <a:r>
              <a:rPr lang="en-US" b="1" i="1" dirty="0">
                <a:latin typeface="Arial Black" panose="020B0A04020102020204" pitchFamily="34" charset="0"/>
              </a:rPr>
              <a:t>whether or not such compensation is otherwise provided for by law.</a:t>
            </a:r>
            <a:r>
              <a:rPr lang="en-US" dirty="0">
                <a:latin typeface="Arial Black" panose="020B0A04020102020204" pitchFamily="34" charset="0"/>
              </a:rPr>
              <a:t>” </a:t>
            </a:r>
          </a:p>
          <a:p>
            <a:pPr marL="914400" lvl="2" indent="0">
              <a:buNone/>
            </a:pPr>
            <a:endParaRPr lang="en-US" u="sng" dirty="0">
              <a:latin typeface="Arial Black" panose="020B0A04020102020204" pitchFamily="34" charset="0"/>
            </a:endParaRPr>
          </a:p>
          <a:p>
            <a:pPr marL="914400" lvl="2" indent="0">
              <a:buNone/>
            </a:pPr>
            <a:r>
              <a:rPr lang="en-US" u="sng" dirty="0">
                <a:latin typeface="Arial Black" panose="020B0A04020102020204" pitchFamily="34" charset="0"/>
              </a:rPr>
              <a:t>Id.</a:t>
            </a:r>
            <a:r>
              <a:rPr lang="en-US" dirty="0">
                <a:latin typeface="Arial Black" panose="020B0A04020102020204" pitchFamily="34" charset="0"/>
              </a:rPr>
              <a:t> at 19.</a:t>
            </a:r>
          </a:p>
          <a:p>
            <a:pPr lvl="2"/>
            <a:endParaRPr lang="en-US" dirty="0">
              <a:latin typeface="Arial Black" panose="020B0A04020102020204" pitchFamily="34" charset="0"/>
            </a:endParaRPr>
          </a:p>
          <a:p>
            <a:pPr lvl="3"/>
            <a:endParaRPr lang="en-US" dirty="0"/>
          </a:p>
        </p:txBody>
      </p:sp>
    </p:spTree>
    <p:extLst>
      <p:ext uri="{BB962C8B-B14F-4D97-AF65-F5344CB8AC3E}">
        <p14:creationId xmlns:p14="http://schemas.microsoft.com/office/powerpoint/2010/main" val="2919832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47135" y="331450"/>
            <a:ext cx="10396882" cy="1151965"/>
          </a:xfrm>
        </p:spPr>
        <p:txBody>
          <a:bodyPr>
            <a:normAutofit/>
          </a:bodyPr>
          <a:lstStyle/>
          <a:p>
            <a:r>
              <a:rPr lang="en-US" sz="4800" dirty="0"/>
              <a:t>Exceptions</a:t>
            </a:r>
          </a:p>
        </p:txBody>
      </p:sp>
      <p:sp>
        <p:nvSpPr>
          <p:cNvPr id="2" name="Content Placeholder 1"/>
          <p:cNvSpPr>
            <a:spLocks noGrp="1"/>
          </p:cNvSpPr>
          <p:nvPr>
            <p:ph sz="quarter" idx="13"/>
          </p:nvPr>
        </p:nvSpPr>
        <p:spPr>
          <a:xfrm>
            <a:off x="347135" y="1773405"/>
            <a:ext cx="10394707" cy="3311189"/>
          </a:xfrm>
        </p:spPr>
        <p:txBody>
          <a:bodyPr>
            <a:normAutofit lnSpcReduction="10000"/>
          </a:bodyPr>
          <a:lstStyle/>
          <a:p>
            <a:r>
              <a:rPr lang="en-US" dirty="0">
                <a:latin typeface="Arial Black" panose="020B0A04020102020204" pitchFamily="34" charset="0"/>
              </a:rPr>
              <a:t>An action having a de </a:t>
            </a:r>
            <a:r>
              <a:rPr lang="en-US" dirty="0" err="1">
                <a:latin typeface="Arial Black" panose="020B0A04020102020204" pitchFamily="34" charset="0"/>
              </a:rPr>
              <a:t>minimis</a:t>
            </a:r>
            <a:r>
              <a:rPr lang="en-US" dirty="0">
                <a:latin typeface="Arial Black" panose="020B0A04020102020204" pitchFamily="34" charset="0"/>
              </a:rPr>
              <a:t> economic impact</a:t>
            </a:r>
          </a:p>
          <a:p>
            <a:pPr lvl="1"/>
            <a:r>
              <a:rPr lang="en-US" dirty="0">
                <a:latin typeface="Arial Black" panose="020B0A04020102020204" pitchFamily="34" charset="0"/>
              </a:rPr>
              <a:t>“insignificant”</a:t>
            </a:r>
          </a:p>
          <a:p>
            <a:pPr lvl="1"/>
            <a:endParaRPr lang="en-US" dirty="0">
              <a:latin typeface="Arial Black" panose="020B0A04020102020204" pitchFamily="34" charset="0"/>
            </a:endParaRPr>
          </a:p>
          <a:p>
            <a:r>
              <a:rPr lang="en-US" dirty="0">
                <a:latin typeface="Arial Black" panose="020B0A04020102020204" pitchFamily="34" charset="0"/>
              </a:rPr>
              <a:t>An action that affects to the same degree a class consisting of the general public</a:t>
            </a:r>
          </a:p>
          <a:p>
            <a:pPr marL="0" indent="0">
              <a:buNone/>
            </a:pPr>
            <a:endParaRPr lang="en-US" dirty="0">
              <a:latin typeface="Arial Black" panose="020B0A04020102020204" pitchFamily="34" charset="0"/>
            </a:endParaRPr>
          </a:p>
          <a:p>
            <a:r>
              <a:rPr lang="en-US" dirty="0">
                <a:latin typeface="Arial Black" panose="020B0A04020102020204" pitchFamily="34" charset="0"/>
              </a:rPr>
              <a:t>An action that affects to the same degree a subclass consisting of an industry, occupation, or other group</a:t>
            </a:r>
          </a:p>
          <a:p>
            <a:endParaRPr lang="en-US" dirty="0"/>
          </a:p>
        </p:txBody>
      </p:sp>
    </p:spTree>
    <p:extLst>
      <p:ext uri="{BB962C8B-B14F-4D97-AF65-F5344CB8AC3E}">
        <p14:creationId xmlns:p14="http://schemas.microsoft.com/office/powerpoint/2010/main" val="3899602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Frequent Conflict of Interest Issues</a:t>
            </a:r>
          </a:p>
        </p:txBody>
      </p:sp>
      <p:sp>
        <p:nvSpPr>
          <p:cNvPr id="2" name="Content Placeholder 1"/>
          <p:cNvSpPr>
            <a:spLocks noGrp="1"/>
          </p:cNvSpPr>
          <p:nvPr>
            <p:ph sz="quarter" idx="13"/>
          </p:nvPr>
        </p:nvSpPr>
        <p:spPr/>
        <p:txBody>
          <a:bodyPr>
            <a:normAutofit fontScale="62500" lnSpcReduction="20000"/>
          </a:bodyPr>
          <a:lstStyle/>
          <a:p>
            <a:r>
              <a:rPr lang="en-US" sz="2600" dirty="0">
                <a:latin typeface="Arial Black" panose="020B0A04020102020204" pitchFamily="34" charset="0"/>
              </a:rPr>
              <a:t>Excess expense</a:t>
            </a:r>
          </a:p>
          <a:p>
            <a:r>
              <a:rPr lang="en-US" sz="2600" dirty="0">
                <a:latin typeface="Arial Black" panose="020B0A04020102020204" pitchFamily="34" charset="0"/>
              </a:rPr>
              <a:t>Vendor Contest</a:t>
            </a:r>
          </a:p>
          <a:p>
            <a:r>
              <a:rPr lang="en-US" sz="2600" dirty="0">
                <a:latin typeface="Arial Black" panose="020B0A04020102020204" pitchFamily="34" charset="0"/>
              </a:rPr>
              <a:t>Surplus Property</a:t>
            </a:r>
          </a:p>
          <a:p>
            <a:r>
              <a:rPr lang="en-US" sz="2600" dirty="0">
                <a:latin typeface="Arial Black" panose="020B0A04020102020204" pitchFamily="34" charset="0"/>
              </a:rPr>
              <a:t>Gifts/Travel Provided by Vendor/Contractor</a:t>
            </a:r>
          </a:p>
          <a:p>
            <a:r>
              <a:rPr lang="en-US" sz="2600" dirty="0">
                <a:latin typeface="Arial Black" panose="020B0A04020102020204" pitchFamily="34" charset="0"/>
              </a:rPr>
              <a:t>Solicitations by Superiors/Regulators</a:t>
            </a:r>
          </a:p>
          <a:p>
            <a:r>
              <a:rPr lang="en-US" sz="2600" dirty="0">
                <a:latin typeface="Arial Black" panose="020B0A04020102020204" pitchFamily="34" charset="0"/>
              </a:rPr>
              <a:t>Use of Personnel, Equipment, Equipment, Facilities</a:t>
            </a:r>
          </a:p>
          <a:p>
            <a:r>
              <a:rPr lang="en-US" sz="2600" dirty="0">
                <a:latin typeface="Arial Black" panose="020B0A04020102020204" pitchFamily="34" charset="0"/>
              </a:rPr>
              <a:t>Nepotism</a:t>
            </a:r>
          </a:p>
          <a:p>
            <a:r>
              <a:rPr lang="en-US" sz="2600" dirty="0">
                <a:latin typeface="Arial Black" panose="020B0A04020102020204" pitchFamily="34" charset="0"/>
              </a:rPr>
              <a:t>Grant Fund Manipulation</a:t>
            </a:r>
          </a:p>
          <a:p>
            <a:r>
              <a:rPr lang="en-US" sz="2600" dirty="0">
                <a:latin typeface="Arial Black" panose="020B0A04020102020204" pitchFamily="34" charset="0"/>
              </a:rPr>
              <a:t>Perjury</a:t>
            </a:r>
          </a:p>
          <a:p>
            <a:pPr lvl="1"/>
            <a:endParaRPr lang="en-US" dirty="0"/>
          </a:p>
          <a:p>
            <a:endParaRPr lang="en-US" dirty="0"/>
          </a:p>
        </p:txBody>
      </p:sp>
    </p:spTree>
    <p:extLst>
      <p:ext uri="{BB962C8B-B14F-4D97-AF65-F5344CB8AC3E}">
        <p14:creationId xmlns:p14="http://schemas.microsoft.com/office/powerpoint/2010/main" val="2291750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2"/>
          <p:cNvSpPr>
            <a:spLocks noGrp="1" noRot="1" noChangeArrowheads="1"/>
          </p:cNvSpPr>
          <p:nvPr>
            <p:ph type="title"/>
          </p:nvPr>
        </p:nvSpPr>
        <p:spPr>
          <a:xfrm>
            <a:off x="1981200" y="228600"/>
            <a:ext cx="7680960" cy="685800"/>
          </a:xfrm>
        </p:spPr>
        <p:txBody>
          <a:bodyPr>
            <a:normAutofit/>
          </a:bodyPr>
          <a:lstStyle/>
          <a:p>
            <a:pPr algn="ctr"/>
            <a:r>
              <a:rPr lang="en-US" b="0" dirty="0">
                <a:latin typeface="Garamond" panose="02020404030301010803" pitchFamily="18" charset="0"/>
              </a:rPr>
              <a:t>Red Flags</a:t>
            </a:r>
          </a:p>
        </p:txBody>
      </p:sp>
      <p:pic>
        <p:nvPicPr>
          <p:cNvPr id="4" name="Content Placeholder 3"/>
          <p:cNvPicPr>
            <a:picLocks noGrp="1" noChangeAspect="1"/>
          </p:cNvPicPr>
          <p:nvPr>
            <p:ph sz="quarter" idx="13"/>
          </p:nvPr>
        </p:nvPicPr>
        <p:blipFill>
          <a:blip r:embed="rId3"/>
          <a:stretch>
            <a:fillRect/>
          </a:stretch>
        </p:blipFill>
        <p:spPr>
          <a:xfrm>
            <a:off x="5046663" y="970902"/>
            <a:ext cx="6034087" cy="4119270"/>
          </a:xfr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5252" y="1219200"/>
            <a:ext cx="6926886" cy="4728754"/>
          </a:xfrm>
          <a:prstGeom prst="rect">
            <a:avLst/>
          </a:prstGeom>
        </p:spPr>
      </p:pic>
      <p:sp>
        <p:nvSpPr>
          <p:cNvPr id="7" name="TextBox 6"/>
          <p:cNvSpPr txBox="1"/>
          <p:nvPr/>
        </p:nvSpPr>
        <p:spPr>
          <a:xfrm>
            <a:off x="470263" y="929944"/>
            <a:ext cx="4005943" cy="3539430"/>
          </a:xfrm>
          <a:prstGeom prst="rect">
            <a:avLst/>
          </a:prstGeom>
          <a:noFill/>
          <a:ln>
            <a:solidFill>
              <a:schemeClr val="bg2"/>
            </a:solidFill>
          </a:ln>
        </p:spPr>
        <p:txBody>
          <a:bodyPr wrap="square" rtlCol="0" anchor="ctr" anchorCtr="1">
            <a:spAutoFit/>
          </a:bodyPr>
          <a:lstStyle/>
          <a:p>
            <a:r>
              <a:rPr lang="en-US" sz="2800" dirty="0"/>
              <a:t>Action with financial implication</a:t>
            </a:r>
          </a:p>
          <a:p>
            <a:endParaRPr lang="en-US" sz="2800" dirty="0"/>
          </a:p>
          <a:p>
            <a:r>
              <a:rPr lang="en-US" sz="2800" dirty="0"/>
              <a:t>Immediate Family involved</a:t>
            </a:r>
          </a:p>
          <a:p>
            <a:endParaRPr lang="en-US" sz="2800" dirty="0"/>
          </a:p>
          <a:p>
            <a:r>
              <a:rPr lang="en-US" sz="2800" dirty="0"/>
              <a:t>Hidden/Wouldn’t want public to know</a:t>
            </a:r>
          </a:p>
        </p:txBody>
      </p:sp>
    </p:spTree>
    <p:extLst>
      <p:ext uri="{BB962C8B-B14F-4D97-AF65-F5344CB8AC3E}">
        <p14:creationId xmlns:p14="http://schemas.microsoft.com/office/powerpoint/2010/main" val="1112313089"/>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256641" y="0"/>
            <a:ext cx="10363200" cy="4572000"/>
          </a:xfrm>
        </p:spPr>
        <p:txBody>
          <a:bodyPr>
            <a:normAutofit/>
          </a:bodyPr>
          <a:lstStyle/>
          <a:p>
            <a:r>
              <a:rPr lang="en-US" sz="4000" u="sng" dirty="0">
                <a:latin typeface="Arial Black" panose="020B0A04020102020204" pitchFamily="34" charset="0"/>
              </a:rPr>
              <a:t>Coulter</a:t>
            </a:r>
            <a:r>
              <a:rPr lang="en-US" sz="4000" dirty="0">
                <a:latin typeface="Arial Black" panose="020B0A04020102020204" pitchFamily="34" charset="0"/>
              </a:rPr>
              <a:t>, Order 1745</a:t>
            </a:r>
            <a:endParaRPr lang="en-US" dirty="0">
              <a:latin typeface="Arial Black" panose="020B0A04020102020204" pitchFamily="34" charset="0"/>
            </a:endParaRPr>
          </a:p>
          <a:p>
            <a:pPr lvl="1"/>
            <a:r>
              <a:rPr lang="en-US" dirty="0">
                <a:latin typeface="Arial Black" panose="020B0A04020102020204" pitchFamily="34" charset="0"/>
              </a:rPr>
              <a:t>1103a violation</a:t>
            </a:r>
          </a:p>
          <a:p>
            <a:pPr lvl="3"/>
            <a:r>
              <a:rPr lang="en-US" dirty="0">
                <a:latin typeface="Arial Black" panose="020B0A04020102020204" pitchFamily="34" charset="0"/>
              </a:rPr>
              <a:t>Borough Councilmember</a:t>
            </a:r>
          </a:p>
          <a:p>
            <a:pPr lvl="4"/>
            <a:r>
              <a:rPr lang="en-US" dirty="0">
                <a:latin typeface="Arial Black" panose="020B0A04020102020204" pitchFamily="34" charset="0"/>
              </a:rPr>
              <a:t>Utilized position to solicit and obtain a loan from a subordinate employee</a:t>
            </a:r>
          </a:p>
          <a:p>
            <a:pPr lvl="4"/>
            <a:r>
              <a:rPr lang="en-US" dirty="0">
                <a:latin typeface="Arial Black" panose="020B0A04020102020204" pitchFamily="34" charset="0"/>
              </a:rPr>
              <a:t>Directed Borough staff to prepare financial statements, insurance claims, and lottery paperwork for his personal business.</a:t>
            </a:r>
          </a:p>
          <a:p>
            <a:pPr marL="1371600" lvl="3" indent="0">
              <a:buNone/>
            </a:pPr>
            <a:endParaRPr lang="en-US" dirty="0"/>
          </a:p>
        </p:txBody>
      </p:sp>
    </p:spTree>
    <p:extLst>
      <p:ext uri="{BB962C8B-B14F-4D97-AF65-F5344CB8AC3E}">
        <p14:creationId xmlns:p14="http://schemas.microsoft.com/office/powerpoint/2010/main" val="4023283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299362" y="0"/>
            <a:ext cx="10363200" cy="4572000"/>
          </a:xfrm>
        </p:spPr>
        <p:txBody>
          <a:bodyPr>
            <a:normAutofit/>
          </a:bodyPr>
          <a:lstStyle/>
          <a:p>
            <a:r>
              <a:rPr lang="en-US" sz="4000" u="sng" dirty="0" err="1">
                <a:latin typeface="Arial Black" panose="020B0A04020102020204" pitchFamily="34" charset="0"/>
              </a:rPr>
              <a:t>Kashnoski</a:t>
            </a:r>
            <a:r>
              <a:rPr lang="en-US" sz="4000" dirty="0">
                <a:latin typeface="Arial Black" panose="020B0A04020102020204" pitchFamily="34" charset="0"/>
              </a:rPr>
              <a:t>, Order 1738</a:t>
            </a:r>
            <a:endParaRPr lang="en-US" dirty="0">
              <a:latin typeface="Arial Black" panose="020B0A04020102020204" pitchFamily="34" charset="0"/>
            </a:endParaRPr>
          </a:p>
          <a:p>
            <a:pPr lvl="1"/>
            <a:r>
              <a:rPr lang="en-US" dirty="0">
                <a:latin typeface="Arial Black" panose="020B0A04020102020204" pitchFamily="34" charset="0"/>
              </a:rPr>
              <a:t>1103a violations</a:t>
            </a:r>
          </a:p>
          <a:p>
            <a:pPr lvl="2"/>
            <a:r>
              <a:rPr lang="en-US" dirty="0">
                <a:latin typeface="Arial Black" panose="020B0A04020102020204" pitchFamily="34" charset="0"/>
              </a:rPr>
              <a:t>Public official who also was employed by a bank</a:t>
            </a:r>
          </a:p>
          <a:p>
            <a:pPr lvl="3"/>
            <a:r>
              <a:rPr lang="en-US" dirty="0">
                <a:latin typeface="Arial Black" panose="020B0A04020102020204" pitchFamily="34" charset="0"/>
              </a:rPr>
              <a:t>Influenced Board to transfer funds to the bank where he was employed</a:t>
            </a:r>
          </a:p>
          <a:p>
            <a:pPr lvl="3"/>
            <a:r>
              <a:rPr lang="en-US" dirty="0">
                <a:latin typeface="Arial Black" panose="020B0A04020102020204" pitchFamily="34" charset="0"/>
              </a:rPr>
              <a:t>Accounts lost money</a:t>
            </a:r>
          </a:p>
          <a:p>
            <a:pPr lvl="3"/>
            <a:r>
              <a:rPr lang="en-US" dirty="0">
                <a:latin typeface="Arial Black" panose="020B0A04020102020204" pitchFamily="34" charset="0"/>
              </a:rPr>
              <a:t>Charged criminally</a:t>
            </a:r>
          </a:p>
          <a:p>
            <a:pPr lvl="3"/>
            <a:endParaRPr lang="en-US" dirty="0"/>
          </a:p>
          <a:p>
            <a:pPr lvl="3"/>
            <a:endParaRPr lang="en-US" dirty="0"/>
          </a:p>
        </p:txBody>
      </p:sp>
    </p:spTree>
    <p:extLst>
      <p:ext uri="{BB962C8B-B14F-4D97-AF65-F5344CB8AC3E}">
        <p14:creationId xmlns:p14="http://schemas.microsoft.com/office/powerpoint/2010/main" val="3079156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299363" y="0"/>
            <a:ext cx="10363200" cy="4572000"/>
          </a:xfrm>
        </p:spPr>
        <p:txBody>
          <a:bodyPr>
            <a:normAutofit/>
          </a:bodyPr>
          <a:lstStyle/>
          <a:p>
            <a:r>
              <a:rPr lang="en-US" sz="4000" u="sng" dirty="0" err="1">
                <a:latin typeface="Arial Black" panose="020B0A04020102020204" pitchFamily="34" charset="0"/>
              </a:rPr>
              <a:t>gutonski</a:t>
            </a:r>
            <a:r>
              <a:rPr lang="en-US" sz="4000" dirty="0">
                <a:latin typeface="Arial Black" panose="020B0A04020102020204" pitchFamily="34" charset="0"/>
              </a:rPr>
              <a:t>, Order 1693</a:t>
            </a:r>
            <a:endParaRPr lang="en-US" dirty="0">
              <a:latin typeface="Arial Black" panose="020B0A04020102020204" pitchFamily="34" charset="0"/>
            </a:endParaRPr>
          </a:p>
          <a:p>
            <a:pPr lvl="1"/>
            <a:r>
              <a:rPr lang="en-US" dirty="0">
                <a:latin typeface="Arial Black" panose="020B0A04020102020204" pitchFamily="34" charset="0"/>
              </a:rPr>
              <a:t>Borough Council Member</a:t>
            </a:r>
          </a:p>
          <a:p>
            <a:pPr lvl="2"/>
            <a:r>
              <a:rPr lang="en-US" dirty="0">
                <a:latin typeface="Arial Black" panose="020B0A04020102020204" pitchFamily="34" charset="0"/>
              </a:rPr>
              <a:t>Contacted members of the borough council individually to solicit their approval of his appointment as borough manager.</a:t>
            </a:r>
          </a:p>
          <a:p>
            <a:pPr lvl="2"/>
            <a:r>
              <a:rPr lang="en-US" dirty="0">
                <a:latin typeface="Arial Black" panose="020B0A04020102020204" pitchFamily="34" charset="0"/>
              </a:rPr>
              <a:t>Directly led to his appointment.</a:t>
            </a:r>
          </a:p>
          <a:p>
            <a:pPr lvl="2"/>
            <a:r>
              <a:rPr lang="en-US" dirty="0">
                <a:latin typeface="Arial Black" panose="020B0A04020102020204" pitchFamily="34" charset="0"/>
              </a:rPr>
              <a:t>His actions resulted in the borough not interviewing any other candidates.</a:t>
            </a:r>
          </a:p>
          <a:p>
            <a:pPr lvl="3"/>
            <a:endParaRPr lang="en-US" dirty="0">
              <a:latin typeface="Arial Black" panose="020B0A04020102020204" pitchFamily="34" charset="0"/>
            </a:endParaRPr>
          </a:p>
          <a:p>
            <a:pPr lvl="3"/>
            <a:endParaRPr lang="en-US" dirty="0"/>
          </a:p>
        </p:txBody>
      </p:sp>
    </p:spTree>
    <p:extLst>
      <p:ext uri="{BB962C8B-B14F-4D97-AF65-F5344CB8AC3E}">
        <p14:creationId xmlns:p14="http://schemas.microsoft.com/office/powerpoint/2010/main" val="3572917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38668" y="331450"/>
            <a:ext cx="10396882" cy="1151965"/>
          </a:xfrm>
        </p:spPr>
        <p:txBody>
          <a:bodyPr>
            <a:normAutofit/>
          </a:bodyPr>
          <a:lstStyle/>
          <a:p>
            <a:r>
              <a:rPr lang="en-US" cap="all" dirty="0">
                <a:latin typeface="Arial Black" panose="020B0A04020102020204" pitchFamily="34" charset="0"/>
              </a:rPr>
              <a:t>§ 1103(f) contract</a:t>
            </a:r>
          </a:p>
        </p:txBody>
      </p:sp>
      <p:sp>
        <p:nvSpPr>
          <p:cNvPr id="2" name="Content Placeholder 1"/>
          <p:cNvSpPr>
            <a:spLocks noGrp="1"/>
          </p:cNvSpPr>
          <p:nvPr>
            <p:ph sz="quarter" idx="13"/>
          </p:nvPr>
        </p:nvSpPr>
        <p:spPr/>
        <p:txBody>
          <a:bodyPr>
            <a:normAutofit fontScale="85000" lnSpcReduction="10000"/>
          </a:bodyPr>
          <a:lstStyle/>
          <a:p>
            <a:r>
              <a:rPr lang="en-US" dirty="0">
                <a:latin typeface="Arial Black" panose="020B0A04020102020204" pitchFamily="34" charset="0"/>
              </a:rPr>
              <a:t>A violation of Section 1103(f) occurs when:</a:t>
            </a:r>
          </a:p>
          <a:p>
            <a:pPr lvl="1"/>
            <a:r>
              <a:rPr lang="en-US" dirty="0">
                <a:latin typeface="Arial Black" panose="020B0A04020102020204" pitchFamily="34" charset="0"/>
              </a:rPr>
              <a:t>(1) Public official/public employee/immediate family member/business assoc.</a:t>
            </a:r>
          </a:p>
          <a:p>
            <a:pPr lvl="1"/>
            <a:r>
              <a:rPr lang="en-US" dirty="0">
                <a:latin typeface="Arial Black" panose="020B0A04020102020204" pitchFamily="34" charset="0"/>
              </a:rPr>
              <a:t>(2) enters into a contract valued at $500 or more</a:t>
            </a:r>
          </a:p>
          <a:p>
            <a:pPr lvl="1"/>
            <a:r>
              <a:rPr lang="en-US" dirty="0">
                <a:latin typeface="Arial Black" panose="020B0A04020102020204" pitchFamily="34" charset="0"/>
              </a:rPr>
              <a:t>(3) with the governmental body of the public official/public employee</a:t>
            </a:r>
          </a:p>
          <a:p>
            <a:pPr lvl="1"/>
            <a:r>
              <a:rPr lang="en-US" dirty="0">
                <a:latin typeface="Arial Black" panose="020B0A04020102020204" pitchFamily="34" charset="0"/>
              </a:rPr>
              <a:t>(4) with no open and public process</a:t>
            </a:r>
          </a:p>
          <a:p>
            <a:pPr lvl="2"/>
            <a:r>
              <a:rPr lang="en-US" dirty="0">
                <a:latin typeface="Arial Black" panose="020B0A04020102020204" pitchFamily="34" charset="0"/>
              </a:rPr>
              <a:t>Prior public notice</a:t>
            </a:r>
          </a:p>
          <a:p>
            <a:pPr lvl="2"/>
            <a:r>
              <a:rPr lang="en-US" dirty="0">
                <a:latin typeface="Arial Black" panose="020B0A04020102020204" pitchFamily="34" charset="0"/>
              </a:rPr>
              <a:t>Subsequent public disclosure</a:t>
            </a:r>
          </a:p>
          <a:p>
            <a:pPr lvl="3"/>
            <a:r>
              <a:rPr lang="en-US" dirty="0">
                <a:latin typeface="Arial Black" panose="020B0A04020102020204" pitchFamily="34" charset="0"/>
              </a:rPr>
              <a:t>Of all proposals considered and contracts awarded</a:t>
            </a:r>
          </a:p>
          <a:p>
            <a:pPr lvl="1"/>
            <a:r>
              <a:rPr lang="en-US" dirty="0">
                <a:latin typeface="Arial Black" panose="020B0A04020102020204" pitchFamily="34" charset="0"/>
              </a:rPr>
              <a:t>(5) the public official/public employee shall not have any supervisory or responsibility for the implementation of the contract.</a:t>
            </a:r>
          </a:p>
          <a:p>
            <a:pPr lvl="8"/>
            <a:endParaRPr lang="en-US" dirty="0"/>
          </a:p>
          <a:p>
            <a:pPr lvl="2"/>
            <a:endParaRPr lang="en-US" dirty="0"/>
          </a:p>
          <a:p>
            <a:pPr lvl="2"/>
            <a:endParaRPr lang="en-US" dirty="0"/>
          </a:p>
          <a:p>
            <a:pPr lvl="2"/>
            <a:endParaRPr lang="en-US" dirty="0"/>
          </a:p>
        </p:txBody>
      </p:sp>
    </p:spTree>
    <p:extLst>
      <p:ext uri="{BB962C8B-B14F-4D97-AF65-F5344CB8AC3E}">
        <p14:creationId xmlns:p14="http://schemas.microsoft.com/office/powerpoint/2010/main" val="836719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1026"/>
          <p:cNvSpPr>
            <a:spLocks noGrp="1" noRot="1" noChangeArrowheads="1"/>
          </p:cNvSpPr>
          <p:nvPr>
            <p:ph type="title"/>
          </p:nvPr>
        </p:nvSpPr>
        <p:spPr>
          <a:xfrm>
            <a:off x="1329267" y="381000"/>
            <a:ext cx="9008533" cy="762000"/>
          </a:xfrm>
        </p:spPr>
        <p:txBody>
          <a:bodyPr>
            <a:normAutofit fontScale="90000"/>
          </a:bodyPr>
          <a:lstStyle/>
          <a:p>
            <a:r>
              <a:rPr lang="en-US" b="0" dirty="0">
                <a:latin typeface="Arial Black" panose="020B0A04020102020204" pitchFamily="34" charset="0"/>
              </a:rPr>
              <a:t>Advisory Opinions</a:t>
            </a:r>
          </a:p>
        </p:txBody>
      </p:sp>
      <p:sp>
        <p:nvSpPr>
          <p:cNvPr id="260100" name="Rectangle 1028"/>
          <p:cNvSpPr>
            <a:spLocks noGrp="1" noChangeArrowheads="1"/>
          </p:cNvSpPr>
          <p:nvPr>
            <p:ph sz="quarter" idx="13"/>
          </p:nvPr>
        </p:nvSpPr>
        <p:spPr/>
        <p:txBody>
          <a:bodyPr>
            <a:normAutofit/>
          </a:bodyPr>
          <a:lstStyle/>
          <a:p>
            <a:pPr marL="285750" indent="-285750">
              <a:lnSpc>
                <a:spcPct val="80000"/>
              </a:lnSpc>
              <a:buFont typeface="Arial" panose="020B0604020202020204" pitchFamily="34" charset="0"/>
              <a:buChar char="•"/>
            </a:pPr>
            <a:r>
              <a:rPr lang="en-US" sz="3600" dirty="0">
                <a:latin typeface="Arial Black" panose="020B0A04020102020204" pitchFamily="34" charset="0"/>
              </a:rPr>
              <a:t>Prospective</a:t>
            </a:r>
          </a:p>
          <a:p>
            <a:pPr marL="285750" indent="-285750">
              <a:lnSpc>
                <a:spcPct val="80000"/>
              </a:lnSpc>
              <a:buFont typeface="Arial" panose="020B0604020202020204" pitchFamily="34" charset="0"/>
              <a:buChar char="•"/>
            </a:pPr>
            <a:r>
              <a:rPr lang="en-US" sz="3600" dirty="0">
                <a:latin typeface="Arial Black" panose="020B0A04020102020204" pitchFamily="34" charset="0"/>
              </a:rPr>
              <a:t>Non adversarial</a:t>
            </a:r>
          </a:p>
          <a:p>
            <a:pPr marL="285750" indent="-285750">
              <a:lnSpc>
                <a:spcPct val="80000"/>
              </a:lnSpc>
              <a:buFont typeface="Arial" panose="020B0604020202020204" pitchFamily="34" charset="0"/>
              <a:buChar char="•"/>
            </a:pPr>
            <a:r>
              <a:rPr lang="en-US" sz="3600" dirty="0">
                <a:latin typeface="Arial Black" panose="020B0A04020102020204" pitchFamily="34" charset="0"/>
              </a:rPr>
              <a:t>Basic information</a:t>
            </a:r>
          </a:p>
          <a:p>
            <a:pPr marL="285750" indent="-285750">
              <a:lnSpc>
                <a:spcPct val="80000"/>
              </a:lnSpc>
              <a:buFont typeface="Arial" panose="020B0604020202020204" pitchFamily="34" charset="0"/>
              <a:buChar char="•"/>
            </a:pPr>
            <a:r>
              <a:rPr lang="en-US" sz="3600" dirty="0">
                <a:latin typeface="Arial Black" panose="020B0A04020102020204" pitchFamily="34" charset="0"/>
              </a:rPr>
              <a:t>Confidential – Public</a:t>
            </a:r>
          </a:p>
          <a:p>
            <a:pPr marL="285750" indent="-285750">
              <a:lnSpc>
                <a:spcPct val="80000"/>
              </a:lnSpc>
              <a:buFont typeface="Arial" panose="020B0604020202020204" pitchFamily="34" charset="0"/>
              <a:buChar char="•"/>
            </a:pPr>
            <a:r>
              <a:rPr lang="en-US" sz="3600" dirty="0">
                <a:latin typeface="Arial Black" panose="020B0A04020102020204" pitchFamily="34" charset="0"/>
              </a:rPr>
              <a:t>Protective status</a:t>
            </a:r>
          </a:p>
          <a:p>
            <a:pPr algn="ctr">
              <a:lnSpc>
                <a:spcPct val="80000"/>
              </a:lnSpc>
            </a:pPr>
            <a:endParaRPr lang="en-US" dirty="0"/>
          </a:p>
        </p:txBody>
      </p:sp>
      <p:sp>
        <p:nvSpPr>
          <p:cNvPr id="260099" name="Text Box 1027"/>
          <p:cNvSpPr txBox="1">
            <a:spLocks noChangeArrowheads="1"/>
          </p:cNvSpPr>
          <p:nvPr/>
        </p:nvSpPr>
        <p:spPr bwMode="auto">
          <a:xfrm>
            <a:off x="3565526" y="3241675"/>
            <a:ext cx="611187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endParaRPr lang="en-US" sz="3200">
              <a:solidFill>
                <a:srgbClr val="FFFFFF"/>
              </a:solidFill>
              <a:latin typeface="Times New Roman" charset="0"/>
            </a:endParaRPr>
          </a:p>
        </p:txBody>
      </p:sp>
    </p:spTree>
    <p:extLst>
      <p:ext uri="{BB962C8B-B14F-4D97-AF65-F5344CB8AC3E}">
        <p14:creationId xmlns:p14="http://schemas.microsoft.com/office/powerpoint/2010/main" val="34317818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0100">
                                            <p:txEl>
                                              <p:pRg st="0" end="0"/>
                                            </p:txEl>
                                          </p:spTgt>
                                        </p:tgtEl>
                                        <p:attrNameLst>
                                          <p:attrName>style.visibility</p:attrName>
                                        </p:attrNameLst>
                                      </p:cBhvr>
                                      <p:to>
                                        <p:strVal val="visible"/>
                                      </p:to>
                                    </p:set>
                                    <p:animEffect transition="in" filter="fade">
                                      <p:cBhvr>
                                        <p:cTn id="7" dur="500"/>
                                        <p:tgtEl>
                                          <p:spTgt spid="26010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60100">
                                            <p:txEl>
                                              <p:pRg st="1" end="1"/>
                                            </p:txEl>
                                          </p:spTgt>
                                        </p:tgtEl>
                                        <p:attrNameLst>
                                          <p:attrName>style.visibility</p:attrName>
                                        </p:attrNameLst>
                                      </p:cBhvr>
                                      <p:to>
                                        <p:strVal val="visible"/>
                                      </p:to>
                                    </p:set>
                                    <p:animEffect transition="in" filter="fade">
                                      <p:cBhvr>
                                        <p:cTn id="12" dur="500"/>
                                        <p:tgtEl>
                                          <p:spTgt spid="26010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60100">
                                            <p:txEl>
                                              <p:pRg st="2" end="2"/>
                                            </p:txEl>
                                          </p:spTgt>
                                        </p:tgtEl>
                                        <p:attrNameLst>
                                          <p:attrName>style.visibility</p:attrName>
                                        </p:attrNameLst>
                                      </p:cBhvr>
                                      <p:to>
                                        <p:strVal val="visible"/>
                                      </p:to>
                                    </p:set>
                                    <p:animEffect transition="in" filter="fade">
                                      <p:cBhvr>
                                        <p:cTn id="17" dur="500"/>
                                        <p:tgtEl>
                                          <p:spTgt spid="26010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60100">
                                            <p:txEl>
                                              <p:pRg st="3" end="3"/>
                                            </p:txEl>
                                          </p:spTgt>
                                        </p:tgtEl>
                                        <p:attrNameLst>
                                          <p:attrName>style.visibility</p:attrName>
                                        </p:attrNameLst>
                                      </p:cBhvr>
                                      <p:to>
                                        <p:strVal val="visible"/>
                                      </p:to>
                                    </p:set>
                                    <p:animEffect transition="in" filter="fade">
                                      <p:cBhvr>
                                        <p:cTn id="22" dur="500"/>
                                        <p:tgtEl>
                                          <p:spTgt spid="26010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60100">
                                            <p:txEl>
                                              <p:pRg st="4" end="4"/>
                                            </p:txEl>
                                          </p:spTgt>
                                        </p:tgtEl>
                                        <p:attrNameLst>
                                          <p:attrName>style.visibility</p:attrName>
                                        </p:attrNameLst>
                                      </p:cBhvr>
                                      <p:to>
                                        <p:strVal val="visible"/>
                                      </p:to>
                                    </p:set>
                                    <p:animEffect transition="in" filter="fade">
                                      <p:cBhvr>
                                        <p:cTn id="27" dur="500"/>
                                        <p:tgtEl>
                                          <p:spTgt spid="26010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100"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Rot="1" noChangeArrowheads="1"/>
          </p:cNvSpPr>
          <p:nvPr>
            <p:ph type="title"/>
          </p:nvPr>
        </p:nvSpPr>
        <p:spPr>
          <a:xfrm>
            <a:off x="1981200" y="2057400"/>
            <a:ext cx="7680960" cy="2438400"/>
          </a:xfrm>
        </p:spPr>
        <p:txBody>
          <a:bodyPr>
            <a:noAutofit/>
          </a:bodyPr>
          <a:lstStyle/>
          <a:p>
            <a:r>
              <a:rPr lang="en-US" sz="7200" dirty="0"/>
              <a:t>Statements of Financial Interest:</a:t>
            </a:r>
          </a:p>
        </p:txBody>
      </p:sp>
      <p:sp>
        <p:nvSpPr>
          <p:cNvPr id="2" name="Content Placeholder 1"/>
          <p:cNvSpPr>
            <a:spLocks noGrp="1"/>
          </p:cNvSpPr>
          <p:nvPr>
            <p:ph sz="quarter" idx="13"/>
          </p:nvPr>
        </p:nvSpPr>
        <p:spPr>
          <a:xfrm>
            <a:off x="524933" y="911930"/>
            <a:ext cx="10394707" cy="3311189"/>
          </a:xfrm>
        </p:spPr>
        <p:txBody>
          <a:bodyPr/>
          <a:lstStyle/>
          <a:p>
            <a:endParaRPr lang="en-US" dirty="0"/>
          </a:p>
        </p:txBody>
      </p:sp>
    </p:spTree>
    <p:extLst>
      <p:ext uri="{BB962C8B-B14F-4D97-AF65-F5344CB8AC3E}">
        <p14:creationId xmlns:p14="http://schemas.microsoft.com/office/powerpoint/2010/main" val="1133319614"/>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golfcourse">
            <a:extLst>
              <a:ext uri="{FF2B5EF4-FFF2-40B4-BE49-F238E27FC236}">
                <a16:creationId xmlns:a16="http://schemas.microsoft.com/office/drawing/2014/main" id="{34119F7F-DA12-4F87-8100-4D549FC7449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9815915"/>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5" name="Rectangle 3"/>
          <p:cNvSpPr>
            <a:spLocks noGrp="1" noChangeArrowheads="1"/>
          </p:cNvSpPr>
          <p:nvPr>
            <p:ph sz="quarter" idx="13"/>
          </p:nvPr>
        </p:nvSpPr>
        <p:spPr>
          <a:xfrm>
            <a:off x="1876426" y="1463040"/>
            <a:ext cx="7680960" cy="4724400"/>
          </a:xfrm>
          <a:prstGeom prst="rect">
            <a:avLst/>
          </a:prstGeom>
        </p:spPr>
        <p:txBody>
          <a:bodyPr>
            <a:normAutofit/>
          </a:bodyPr>
          <a:lstStyle/>
          <a:p>
            <a:pPr>
              <a:lnSpc>
                <a:spcPct val="80000"/>
              </a:lnSpc>
            </a:pPr>
            <a:endParaRPr lang="en-US" dirty="0">
              <a:solidFill>
                <a:schemeClr val="bg1"/>
              </a:solidFill>
            </a:endParaRPr>
          </a:p>
          <a:p>
            <a:pPr>
              <a:lnSpc>
                <a:spcPct val="80000"/>
              </a:lnSpc>
            </a:pPr>
            <a:endParaRPr lang="en-US" dirty="0">
              <a:solidFill>
                <a:schemeClr val="bg1"/>
              </a:solidFill>
            </a:endParaRPr>
          </a:p>
        </p:txBody>
      </p:sp>
      <p:sp>
        <p:nvSpPr>
          <p:cNvPr id="5" name="Title 1"/>
          <p:cNvSpPr txBox="1">
            <a:spLocks/>
          </p:cNvSpPr>
          <p:nvPr/>
        </p:nvSpPr>
        <p:spPr>
          <a:xfrm>
            <a:off x="2209800" y="76200"/>
            <a:ext cx="7467600" cy="990600"/>
          </a:xfrm>
          <a:prstGeom prst="rect">
            <a:avLst/>
          </a:prstGeom>
        </p:spPr>
        <p:style>
          <a:lnRef idx="1">
            <a:schemeClr val="dk1"/>
          </a:lnRef>
          <a:fillRef idx="2">
            <a:schemeClr val="dk1"/>
          </a:fillRef>
          <a:effectRef idx="1">
            <a:schemeClr val="dk1"/>
          </a:effectRef>
          <a:fontRef idx="minor">
            <a:schemeClr val="dk1"/>
          </a:fontRef>
        </p:style>
        <p:txBody>
          <a:bodyPr vert="horz" lIns="91440" tIns="45720" rIns="91440" bIns="45720" rtlCol="0" anchor="ctr">
            <a:normAutofit fontScale="82500" lnSpcReduction="10000"/>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sz="5400" b="1" i="1" dirty="0">
                <a:latin typeface="Garamond" panose="02020404030301010803" pitchFamily="18" charset="0"/>
              </a:rPr>
              <a:t>WHAT</a:t>
            </a:r>
            <a:r>
              <a:rPr lang="en-US" sz="5400" dirty="0">
                <a:latin typeface="Garamond" panose="02020404030301010803" pitchFamily="18" charset="0"/>
              </a:rPr>
              <a:t> is required to be filed?</a:t>
            </a:r>
          </a:p>
        </p:txBody>
      </p:sp>
      <p:pic>
        <p:nvPicPr>
          <p:cNvPr id="8" name="Content Placeholder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762103" y="1109687"/>
            <a:ext cx="4048397" cy="5153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5186527"/>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7" name="Rectangle 3"/>
          <p:cNvSpPr>
            <a:spLocks noGrp="1" noChangeArrowheads="1"/>
          </p:cNvSpPr>
          <p:nvPr>
            <p:ph sz="quarter" idx="13"/>
          </p:nvPr>
        </p:nvSpPr>
        <p:spPr>
          <a:xfrm>
            <a:off x="1876426" y="1463040"/>
            <a:ext cx="7680960" cy="4724400"/>
          </a:xfrm>
          <a:prstGeom prst="rect">
            <a:avLst/>
          </a:prstGeom>
        </p:spPr>
        <p:txBody>
          <a:bodyPr>
            <a:normAutofit/>
          </a:bodyPr>
          <a:lstStyle/>
          <a:p>
            <a:pPr>
              <a:lnSpc>
                <a:spcPct val="80000"/>
              </a:lnSpc>
            </a:pPr>
            <a:r>
              <a:rPr lang="en-US" sz="2400" dirty="0">
                <a:latin typeface="Arial Black" panose="020B0A04020102020204" pitchFamily="34" charset="0"/>
              </a:rPr>
              <a:t>Public employees and public officials, who are not candidates must file </a:t>
            </a:r>
            <a:r>
              <a:rPr lang="en-US" sz="2400" b="1" dirty="0">
                <a:latin typeface="Arial Black" panose="020B0A04020102020204" pitchFamily="34" charset="0"/>
              </a:rPr>
              <a:t>NO later than May 1st</a:t>
            </a:r>
            <a:r>
              <a:rPr lang="en-US" sz="2400" dirty="0">
                <a:latin typeface="Arial Black" panose="020B0A04020102020204" pitchFamily="34" charset="0"/>
              </a:rPr>
              <a:t> </a:t>
            </a:r>
            <a:r>
              <a:rPr lang="en-US" sz="2400" b="1" dirty="0">
                <a:latin typeface="Arial Black" panose="020B0A04020102020204" pitchFamily="34" charset="0"/>
              </a:rPr>
              <a:t>of</a:t>
            </a:r>
            <a:r>
              <a:rPr lang="en-US" sz="2400" dirty="0">
                <a:latin typeface="Arial Black" panose="020B0A04020102020204" pitchFamily="34" charset="0"/>
              </a:rPr>
              <a:t> </a:t>
            </a:r>
            <a:r>
              <a:rPr lang="en-US" sz="2400" b="1" dirty="0">
                <a:latin typeface="Arial Black" panose="020B0A04020102020204" pitchFamily="34" charset="0"/>
              </a:rPr>
              <a:t>each year</a:t>
            </a:r>
            <a:r>
              <a:rPr lang="en-US" sz="2400" dirty="0">
                <a:latin typeface="Arial Black" panose="020B0A04020102020204" pitchFamily="34" charset="0"/>
              </a:rPr>
              <a:t> </a:t>
            </a:r>
            <a:r>
              <a:rPr lang="en-US" sz="2400" b="1" dirty="0">
                <a:latin typeface="Arial Black" panose="020B0A04020102020204" pitchFamily="34" charset="0"/>
              </a:rPr>
              <a:t>a position is held and of the year after leaving a position</a:t>
            </a:r>
          </a:p>
          <a:p>
            <a:pPr>
              <a:lnSpc>
                <a:spcPct val="80000"/>
              </a:lnSpc>
              <a:buFont typeface="Wingdings" pitchFamily="2" charset="2"/>
              <a:buNone/>
            </a:pPr>
            <a:endParaRPr lang="en-US" sz="2400" b="1" dirty="0">
              <a:latin typeface="Arial Black" panose="020B0A04020102020204" pitchFamily="34" charset="0"/>
            </a:endParaRPr>
          </a:p>
          <a:p>
            <a:pPr>
              <a:lnSpc>
                <a:spcPct val="80000"/>
              </a:lnSpc>
            </a:pPr>
            <a:r>
              <a:rPr lang="en-US" sz="2400" dirty="0">
                <a:latin typeface="Arial Black" panose="020B0A04020102020204" pitchFamily="34" charset="0"/>
              </a:rPr>
              <a:t>Officials appointed between January 1</a:t>
            </a:r>
            <a:r>
              <a:rPr lang="en-US" sz="2400" baseline="30000" dirty="0">
                <a:latin typeface="Arial Black" panose="020B0A04020102020204" pitchFamily="34" charset="0"/>
              </a:rPr>
              <a:t>st</a:t>
            </a:r>
            <a:r>
              <a:rPr lang="en-US" sz="2400" dirty="0">
                <a:latin typeface="Arial Black" panose="020B0A04020102020204" pitchFamily="34" charset="0"/>
              </a:rPr>
              <a:t> and May 1</a:t>
            </a:r>
            <a:r>
              <a:rPr lang="en-US" sz="2400" baseline="30000" dirty="0">
                <a:latin typeface="Arial Black" panose="020B0A04020102020204" pitchFamily="34" charset="0"/>
              </a:rPr>
              <a:t>st</a:t>
            </a:r>
            <a:r>
              <a:rPr lang="en-US" sz="2400" dirty="0">
                <a:latin typeface="Arial Black" panose="020B0A04020102020204" pitchFamily="34" charset="0"/>
              </a:rPr>
              <a:t> must file </a:t>
            </a:r>
            <a:r>
              <a:rPr lang="en-US" sz="2400" b="1" dirty="0">
                <a:latin typeface="Arial Black" panose="020B0A04020102020204" pitchFamily="34" charset="0"/>
              </a:rPr>
              <a:t>NO later than May 1</a:t>
            </a:r>
            <a:r>
              <a:rPr lang="en-US" sz="2400" b="1" baseline="30000" dirty="0">
                <a:latin typeface="Arial Black" panose="020B0A04020102020204" pitchFamily="34" charset="0"/>
              </a:rPr>
              <a:t>st</a:t>
            </a:r>
          </a:p>
          <a:p>
            <a:pPr>
              <a:lnSpc>
                <a:spcPct val="80000"/>
              </a:lnSpc>
              <a:buFont typeface="Wingdings" pitchFamily="2" charset="2"/>
              <a:buNone/>
            </a:pPr>
            <a:endParaRPr lang="en-US" b="1" baseline="30000" dirty="0">
              <a:solidFill>
                <a:schemeClr val="bg1"/>
              </a:solidFill>
            </a:endParaRPr>
          </a:p>
          <a:p>
            <a:pPr>
              <a:lnSpc>
                <a:spcPct val="80000"/>
              </a:lnSpc>
            </a:pPr>
            <a:endParaRPr lang="en-US" b="1" dirty="0"/>
          </a:p>
        </p:txBody>
      </p:sp>
      <p:sp>
        <p:nvSpPr>
          <p:cNvPr id="5" name="Title 1"/>
          <p:cNvSpPr txBox="1">
            <a:spLocks/>
          </p:cNvSpPr>
          <p:nvPr/>
        </p:nvSpPr>
        <p:spPr>
          <a:xfrm>
            <a:off x="2205789" y="76200"/>
            <a:ext cx="7319211" cy="990600"/>
          </a:xfrm>
          <a:prstGeom prst="rect">
            <a:avLst/>
          </a:prstGeom>
        </p:spPr>
        <p:style>
          <a:lnRef idx="1">
            <a:schemeClr val="dk1"/>
          </a:lnRef>
          <a:fillRef idx="2">
            <a:schemeClr val="dk1"/>
          </a:fillRef>
          <a:effectRef idx="1">
            <a:schemeClr val="dk1"/>
          </a:effectRef>
          <a:fontRef idx="minor">
            <a:schemeClr val="dk1"/>
          </a:fontRef>
        </p:style>
        <p:txBody>
          <a:bodyPr vert="horz" lIns="91440" tIns="45720" rIns="91440" bIns="45720" rtlCol="0" anchor="ctr">
            <a:normAutofit fontScale="82500" lnSpcReduction="10000"/>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sz="5400" b="1" i="1" dirty="0">
                <a:latin typeface="Garamond" panose="02020404030301010803" pitchFamily="18" charset="0"/>
              </a:rPr>
              <a:t>WHEN </a:t>
            </a:r>
            <a:r>
              <a:rPr lang="en-US" sz="5400" dirty="0">
                <a:latin typeface="Garamond" panose="02020404030301010803" pitchFamily="18" charset="0"/>
              </a:rPr>
              <a:t>...</a:t>
            </a:r>
            <a:r>
              <a:rPr lang="en-US" sz="5400" b="1" i="1" dirty="0">
                <a:latin typeface="Garamond" panose="02020404030301010803" pitchFamily="18" charset="0"/>
              </a:rPr>
              <a:t> </a:t>
            </a:r>
            <a:r>
              <a:rPr lang="en-US" sz="5400" dirty="0">
                <a:latin typeface="Garamond" panose="02020404030301010803" pitchFamily="18" charset="0"/>
              </a:rPr>
              <a:t>Timetable for filing</a:t>
            </a:r>
          </a:p>
        </p:txBody>
      </p:sp>
    </p:spTree>
    <p:extLst>
      <p:ext uri="{BB962C8B-B14F-4D97-AF65-F5344CB8AC3E}">
        <p14:creationId xmlns:p14="http://schemas.microsoft.com/office/powerpoint/2010/main" val="29454655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0227">
                                            <p:txEl>
                                              <p:pRg st="0" end="0"/>
                                            </p:txEl>
                                          </p:spTgt>
                                        </p:tgtEl>
                                        <p:attrNameLst>
                                          <p:attrName>style.visibility</p:attrName>
                                        </p:attrNameLst>
                                      </p:cBhvr>
                                      <p:to>
                                        <p:strVal val="visible"/>
                                      </p:to>
                                    </p:set>
                                    <p:animEffect transition="in" filter="fade">
                                      <p:cBhvr>
                                        <p:cTn id="7" dur="500"/>
                                        <p:tgtEl>
                                          <p:spTgt spid="1802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0227">
                                            <p:txEl>
                                              <p:pRg st="2" end="2"/>
                                            </p:txEl>
                                          </p:spTgt>
                                        </p:tgtEl>
                                        <p:attrNameLst>
                                          <p:attrName>style.visibility</p:attrName>
                                        </p:attrNameLst>
                                      </p:cBhvr>
                                      <p:to>
                                        <p:strVal val="visible"/>
                                      </p:to>
                                    </p:set>
                                    <p:animEffect transition="in" filter="fade">
                                      <p:cBhvr>
                                        <p:cTn id="12" dur="500"/>
                                        <p:tgtEl>
                                          <p:spTgt spid="18022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227"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5" name="Rectangle 3"/>
          <p:cNvSpPr>
            <a:spLocks noGrp="1" noChangeArrowheads="1"/>
          </p:cNvSpPr>
          <p:nvPr>
            <p:ph sz="quarter" idx="13"/>
          </p:nvPr>
        </p:nvSpPr>
        <p:spPr>
          <a:xfrm>
            <a:off x="1876426" y="1463040"/>
            <a:ext cx="7680960" cy="4724400"/>
          </a:xfrm>
          <a:prstGeom prst="rect">
            <a:avLst/>
          </a:prstGeom>
        </p:spPr>
        <p:txBody>
          <a:bodyPr>
            <a:normAutofit/>
          </a:bodyPr>
          <a:lstStyle/>
          <a:p>
            <a:pPr marL="0" indent="0">
              <a:lnSpc>
                <a:spcPct val="80000"/>
              </a:lnSpc>
              <a:buNone/>
            </a:pPr>
            <a:r>
              <a:rPr lang="en-US" sz="2400" dirty="0">
                <a:latin typeface="Arial Black" panose="020B0A04020102020204" pitchFamily="34" charset="0"/>
              </a:rPr>
              <a:t>Local Officials and Employees file with their local entity.</a:t>
            </a:r>
          </a:p>
          <a:p>
            <a:pPr>
              <a:lnSpc>
                <a:spcPct val="80000"/>
              </a:lnSpc>
            </a:pPr>
            <a:endParaRPr lang="en-US" sz="2400" dirty="0">
              <a:solidFill>
                <a:schemeClr val="bg1"/>
              </a:solidFill>
              <a:latin typeface="Arial Black" panose="020B0A04020102020204" pitchFamily="34" charset="0"/>
            </a:endParaRPr>
          </a:p>
          <a:p>
            <a:pPr lvl="1">
              <a:lnSpc>
                <a:spcPct val="80000"/>
              </a:lnSpc>
            </a:pPr>
            <a:r>
              <a:rPr lang="en-US" dirty="0">
                <a:latin typeface="Arial Black" panose="020B0A04020102020204" pitchFamily="34" charset="0"/>
              </a:rPr>
              <a:t>Authority Board</a:t>
            </a:r>
          </a:p>
          <a:p>
            <a:pPr>
              <a:lnSpc>
                <a:spcPct val="80000"/>
              </a:lnSpc>
            </a:pPr>
            <a:endParaRPr lang="en-US" sz="2400" dirty="0">
              <a:latin typeface="Arial Black" panose="020B0A04020102020204" pitchFamily="34" charset="0"/>
            </a:endParaRPr>
          </a:p>
          <a:p>
            <a:pPr lvl="1">
              <a:lnSpc>
                <a:spcPct val="80000"/>
              </a:lnSpc>
            </a:pPr>
            <a:r>
              <a:rPr lang="en-US" dirty="0">
                <a:latin typeface="Arial Black" panose="020B0A04020102020204" pitchFamily="34" charset="0"/>
              </a:rPr>
              <a:t>Township</a:t>
            </a:r>
          </a:p>
          <a:p>
            <a:pPr>
              <a:lnSpc>
                <a:spcPct val="80000"/>
              </a:lnSpc>
            </a:pPr>
            <a:endParaRPr lang="en-US" sz="2400" dirty="0">
              <a:latin typeface="Arial Black" panose="020B0A04020102020204" pitchFamily="34" charset="0"/>
            </a:endParaRPr>
          </a:p>
          <a:p>
            <a:pPr lvl="1">
              <a:lnSpc>
                <a:spcPct val="80000"/>
              </a:lnSpc>
            </a:pPr>
            <a:r>
              <a:rPr lang="en-US" dirty="0">
                <a:latin typeface="Arial Black" panose="020B0A04020102020204" pitchFamily="34" charset="0"/>
              </a:rPr>
              <a:t>Borough</a:t>
            </a:r>
          </a:p>
          <a:p>
            <a:pPr lvl="1">
              <a:lnSpc>
                <a:spcPct val="80000"/>
              </a:lnSpc>
            </a:pPr>
            <a:endParaRPr lang="en-US" dirty="0">
              <a:latin typeface="Arial Black" panose="020B0A04020102020204" pitchFamily="34" charset="0"/>
            </a:endParaRPr>
          </a:p>
          <a:p>
            <a:pPr lvl="1">
              <a:lnSpc>
                <a:spcPct val="80000"/>
              </a:lnSpc>
            </a:pPr>
            <a:r>
              <a:rPr lang="en-US" dirty="0">
                <a:latin typeface="Arial Black" panose="020B0A04020102020204" pitchFamily="34" charset="0"/>
              </a:rPr>
              <a:t>You may be required to file </a:t>
            </a:r>
            <a:r>
              <a:rPr lang="en-US" u="sng" dirty="0">
                <a:latin typeface="Arial Black" panose="020B0A04020102020204" pitchFamily="34" charset="0"/>
              </a:rPr>
              <a:t>THE SAME FORM </a:t>
            </a:r>
            <a:r>
              <a:rPr lang="en-US" dirty="0">
                <a:latin typeface="Arial Black" panose="020B0A04020102020204" pitchFamily="34" charset="0"/>
              </a:rPr>
              <a:t>in multiple locations </a:t>
            </a:r>
          </a:p>
          <a:p>
            <a:pPr>
              <a:lnSpc>
                <a:spcPct val="80000"/>
              </a:lnSpc>
            </a:pPr>
            <a:endParaRPr lang="en-US" dirty="0">
              <a:solidFill>
                <a:schemeClr val="bg1"/>
              </a:solidFill>
            </a:endParaRPr>
          </a:p>
          <a:p>
            <a:pPr>
              <a:lnSpc>
                <a:spcPct val="80000"/>
              </a:lnSpc>
            </a:pPr>
            <a:endParaRPr lang="en-US" dirty="0">
              <a:solidFill>
                <a:schemeClr val="bg1"/>
              </a:solidFill>
            </a:endParaRPr>
          </a:p>
        </p:txBody>
      </p:sp>
      <p:sp>
        <p:nvSpPr>
          <p:cNvPr id="5" name="Title 1"/>
          <p:cNvSpPr txBox="1">
            <a:spLocks/>
          </p:cNvSpPr>
          <p:nvPr/>
        </p:nvSpPr>
        <p:spPr>
          <a:xfrm>
            <a:off x="2209800" y="76200"/>
            <a:ext cx="7467600" cy="990600"/>
          </a:xfrm>
          <a:prstGeom prst="rect">
            <a:avLst/>
          </a:prstGeom>
        </p:spPr>
        <p:style>
          <a:lnRef idx="1">
            <a:schemeClr val="dk1"/>
          </a:lnRef>
          <a:fillRef idx="2">
            <a:schemeClr val="dk1"/>
          </a:fillRef>
          <a:effectRef idx="1">
            <a:schemeClr val="dk1"/>
          </a:effectRef>
          <a:fontRef idx="minor">
            <a:schemeClr val="dk1"/>
          </a:fontRef>
        </p:style>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sz="5400" b="1" i="1" dirty="0">
                <a:latin typeface="Garamond" panose="02020404030301010803" pitchFamily="18" charset="0"/>
              </a:rPr>
              <a:t>WHERE</a:t>
            </a:r>
            <a:r>
              <a:rPr lang="en-US" sz="5400" dirty="0">
                <a:latin typeface="Garamond" panose="02020404030301010803" pitchFamily="18" charset="0"/>
              </a:rPr>
              <a:t> … to File</a:t>
            </a:r>
          </a:p>
        </p:txBody>
      </p:sp>
    </p:spTree>
    <p:extLst>
      <p:ext uri="{BB962C8B-B14F-4D97-AF65-F5344CB8AC3E}">
        <p14:creationId xmlns:p14="http://schemas.microsoft.com/office/powerpoint/2010/main" val="4823958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4915">
                                            <p:txEl>
                                              <p:pRg st="0" end="0"/>
                                            </p:txEl>
                                          </p:spTgt>
                                        </p:tgtEl>
                                        <p:attrNameLst>
                                          <p:attrName>style.visibility</p:attrName>
                                        </p:attrNameLst>
                                      </p:cBhvr>
                                      <p:to>
                                        <p:strVal val="visible"/>
                                      </p:to>
                                    </p:set>
                                    <p:animEffect transition="in" filter="fade">
                                      <p:cBhvr>
                                        <p:cTn id="7" dur="500"/>
                                        <p:tgtEl>
                                          <p:spTgt spid="2949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94915">
                                            <p:txEl>
                                              <p:pRg st="2" end="2"/>
                                            </p:txEl>
                                          </p:spTgt>
                                        </p:tgtEl>
                                        <p:attrNameLst>
                                          <p:attrName>style.visibility</p:attrName>
                                        </p:attrNameLst>
                                      </p:cBhvr>
                                      <p:to>
                                        <p:strVal val="visible"/>
                                      </p:to>
                                    </p:set>
                                    <p:animEffect transition="in" filter="fade">
                                      <p:cBhvr>
                                        <p:cTn id="12" dur="500"/>
                                        <p:tgtEl>
                                          <p:spTgt spid="29491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94915">
                                            <p:txEl>
                                              <p:pRg st="4" end="4"/>
                                            </p:txEl>
                                          </p:spTgt>
                                        </p:tgtEl>
                                        <p:attrNameLst>
                                          <p:attrName>style.visibility</p:attrName>
                                        </p:attrNameLst>
                                      </p:cBhvr>
                                      <p:to>
                                        <p:strVal val="visible"/>
                                      </p:to>
                                    </p:set>
                                    <p:animEffect transition="in" filter="fade">
                                      <p:cBhvr>
                                        <p:cTn id="17" dur="500"/>
                                        <p:tgtEl>
                                          <p:spTgt spid="29491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94915">
                                            <p:txEl>
                                              <p:pRg st="6" end="6"/>
                                            </p:txEl>
                                          </p:spTgt>
                                        </p:tgtEl>
                                        <p:attrNameLst>
                                          <p:attrName>style.visibility</p:attrName>
                                        </p:attrNameLst>
                                      </p:cBhvr>
                                      <p:to>
                                        <p:strVal val="visible"/>
                                      </p:to>
                                    </p:set>
                                    <p:animEffect transition="in" filter="fade">
                                      <p:cBhvr>
                                        <p:cTn id="22" dur="500"/>
                                        <p:tgtEl>
                                          <p:spTgt spid="294915">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94915">
                                            <p:txEl>
                                              <p:pRg st="8" end="8"/>
                                            </p:txEl>
                                          </p:spTgt>
                                        </p:tgtEl>
                                        <p:attrNameLst>
                                          <p:attrName>style.visibility</p:attrName>
                                        </p:attrNameLst>
                                      </p:cBhvr>
                                      <p:to>
                                        <p:strVal val="visible"/>
                                      </p:to>
                                    </p:set>
                                    <p:animEffect transition="in" filter="fade">
                                      <p:cBhvr>
                                        <p:cTn id="27" dur="500"/>
                                        <p:tgtEl>
                                          <p:spTgt spid="29491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5" name="Rectangle 3"/>
          <p:cNvSpPr>
            <a:spLocks noGrp="1" noChangeArrowheads="1"/>
          </p:cNvSpPr>
          <p:nvPr>
            <p:ph sz="quarter" idx="13"/>
          </p:nvPr>
        </p:nvSpPr>
        <p:spPr>
          <a:xfrm>
            <a:off x="1876426" y="1463040"/>
            <a:ext cx="7680960" cy="4724400"/>
          </a:xfrm>
          <a:prstGeom prst="rect">
            <a:avLst/>
          </a:prstGeom>
        </p:spPr>
        <p:txBody>
          <a:bodyPr>
            <a:normAutofit/>
          </a:bodyPr>
          <a:lstStyle/>
          <a:p>
            <a:pPr algn="ctr">
              <a:lnSpc>
                <a:spcPct val="80000"/>
              </a:lnSpc>
            </a:pPr>
            <a:endParaRPr lang="en-US" dirty="0"/>
          </a:p>
          <a:p>
            <a:pPr marL="0" indent="0" algn="ctr">
              <a:lnSpc>
                <a:spcPct val="80000"/>
              </a:lnSpc>
              <a:buNone/>
            </a:pPr>
            <a:r>
              <a:rPr lang="en-US" sz="8000" dirty="0">
                <a:latin typeface="Arial Black" panose="020B0A04020102020204" pitchFamily="34" charset="0"/>
              </a:rPr>
              <a:t>Paper Form</a:t>
            </a:r>
          </a:p>
          <a:p>
            <a:pPr marL="0" indent="0" algn="ctr">
              <a:lnSpc>
                <a:spcPct val="80000"/>
              </a:lnSpc>
              <a:buNone/>
            </a:pPr>
            <a:endParaRPr lang="en-US" sz="8000" dirty="0">
              <a:latin typeface="Arial Black" panose="020B0A04020102020204" pitchFamily="34" charset="0"/>
            </a:endParaRPr>
          </a:p>
          <a:p>
            <a:pPr marL="0" indent="0" algn="ctr">
              <a:lnSpc>
                <a:spcPct val="80000"/>
              </a:lnSpc>
              <a:buNone/>
            </a:pPr>
            <a:r>
              <a:rPr lang="en-US" sz="8000" dirty="0">
                <a:latin typeface="Arial Black" panose="020B0A04020102020204" pitchFamily="34" charset="0"/>
              </a:rPr>
              <a:t>Online</a:t>
            </a:r>
          </a:p>
          <a:p>
            <a:pPr marL="0" indent="0">
              <a:lnSpc>
                <a:spcPct val="80000"/>
              </a:lnSpc>
              <a:buNone/>
            </a:pPr>
            <a:endParaRPr lang="en-US" dirty="0"/>
          </a:p>
          <a:p>
            <a:pPr marL="0" indent="0">
              <a:lnSpc>
                <a:spcPct val="80000"/>
              </a:lnSpc>
              <a:buNone/>
            </a:pPr>
            <a:endParaRPr lang="en-US" dirty="0"/>
          </a:p>
          <a:p>
            <a:pPr>
              <a:lnSpc>
                <a:spcPct val="80000"/>
              </a:lnSpc>
            </a:pPr>
            <a:endParaRPr lang="en-US" dirty="0">
              <a:solidFill>
                <a:schemeClr val="bg1"/>
              </a:solidFill>
            </a:endParaRPr>
          </a:p>
          <a:p>
            <a:pPr>
              <a:lnSpc>
                <a:spcPct val="80000"/>
              </a:lnSpc>
            </a:pPr>
            <a:endParaRPr lang="en-US" dirty="0">
              <a:solidFill>
                <a:schemeClr val="bg1"/>
              </a:solidFill>
            </a:endParaRPr>
          </a:p>
        </p:txBody>
      </p:sp>
      <p:sp>
        <p:nvSpPr>
          <p:cNvPr id="5" name="Title 1"/>
          <p:cNvSpPr txBox="1">
            <a:spLocks/>
          </p:cNvSpPr>
          <p:nvPr/>
        </p:nvSpPr>
        <p:spPr>
          <a:xfrm>
            <a:off x="2209800" y="76200"/>
            <a:ext cx="7467600" cy="990600"/>
          </a:xfrm>
          <a:prstGeom prst="rect">
            <a:avLst/>
          </a:prstGeom>
        </p:spPr>
        <p:style>
          <a:lnRef idx="1">
            <a:schemeClr val="dk1"/>
          </a:lnRef>
          <a:fillRef idx="2">
            <a:schemeClr val="dk1"/>
          </a:fillRef>
          <a:effectRef idx="1">
            <a:schemeClr val="dk1"/>
          </a:effectRef>
          <a:fontRef idx="minor">
            <a:schemeClr val="dk1"/>
          </a:fontRef>
        </p:style>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sz="5400" b="1" i="1" dirty="0">
                <a:latin typeface="Garamond" panose="02020404030301010803" pitchFamily="18" charset="0"/>
              </a:rPr>
              <a:t>HOW?</a:t>
            </a:r>
            <a:endParaRPr lang="en-US" sz="5400" dirty="0">
              <a:latin typeface="Garamond" panose="02020404030301010803" pitchFamily="18" charset="0"/>
            </a:endParaRPr>
          </a:p>
        </p:txBody>
      </p:sp>
    </p:spTree>
    <p:extLst>
      <p:ext uri="{BB962C8B-B14F-4D97-AF65-F5344CB8AC3E}">
        <p14:creationId xmlns:p14="http://schemas.microsoft.com/office/powerpoint/2010/main" val="8470009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4915">
                                            <p:txEl>
                                              <p:pRg st="1" end="1"/>
                                            </p:txEl>
                                          </p:spTgt>
                                        </p:tgtEl>
                                        <p:attrNameLst>
                                          <p:attrName>style.visibility</p:attrName>
                                        </p:attrNameLst>
                                      </p:cBhvr>
                                      <p:to>
                                        <p:strVal val="visible"/>
                                      </p:to>
                                    </p:set>
                                    <p:animEffect transition="in" filter="fade">
                                      <p:cBhvr>
                                        <p:cTn id="7" dur="500"/>
                                        <p:tgtEl>
                                          <p:spTgt spid="29491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94915">
                                            <p:txEl>
                                              <p:pRg st="3" end="3"/>
                                            </p:txEl>
                                          </p:spTgt>
                                        </p:tgtEl>
                                        <p:attrNameLst>
                                          <p:attrName>style.visibility</p:attrName>
                                        </p:attrNameLst>
                                      </p:cBhvr>
                                      <p:to>
                                        <p:strVal val="visible"/>
                                      </p:to>
                                    </p:set>
                                    <p:animEffect transition="in" filter="fade">
                                      <p:cBhvr>
                                        <p:cTn id="12" dur="500"/>
                                        <p:tgtEl>
                                          <p:spTgt spid="29491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2590800" y="838200"/>
            <a:ext cx="6477000" cy="1066800"/>
          </a:xfrm>
          <a:prstGeom prst="rect">
            <a:avLst/>
          </a:prstGeom>
        </p:spPr>
        <p:txBody>
          <a:bodyPr>
            <a:noAutofit/>
          </a:bodyPr>
          <a:lstStyle/>
          <a:p>
            <a:pPr marL="0" indent="0">
              <a:buNone/>
            </a:pPr>
            <a:r>
              <a:rPr lang="en-US" sz="3600" b="1" dirty="0">
                <a:latin typeface="Garamond" panose="02020404030301010803" pitchFamily="18" charset="0"/>
              </a:rPr>
              <a:t>Form completion Instructions</a:t>
            </a:r>
          </a:p>
        </p:txBody>
      </p:sp>
      <p:sp>
        <p:nvSpPr>
          <p:cNvPr id="4" name="Content Placeholder 1"/>
          <p:cNvSpPr>
            <a:spLocks noGrp="1"/>
          </p:cNvSpPr>
          <p:nvPr>
            <p:ph sz="quarter" idx="4294967295"/>
          </p:nvPr>
        </p:nvSpPr>
        <p:spPr>
          <a:xfrm>
            <a:off x="0" y="228600"/>
            <a:ext cx="7010400" cy="762000"/>
          </a:xfrm>
          <a:prstGeom prst="rect">
            <a:avLst/>
          </a:prstGeom>
        </p:spPr>
        <p:txBody>
          <a:bodyPr>
            <a:noAutofit/>
          </a:bodyPr>
          <a:lstStyle/>
          <a:p>
            <a:pPr marL="0" indent="0">
              <a:buNone/>
            </a:pPr>
            <a:r>
              <a:rPr lang="en-US" sz="3600" b="1" dirty="0">
                <a:latin typeface="Garamond" panose="02020404030301010803" pitchFamily="18" charset="0"/>
              </a:rPr>
              <a:t>Statement of Financial Interests</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2209801"/>
            <a:ext cx="8229600" cy="2886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47672581"/>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Rot="1" noChangeArrowheads="1"/>
          </p:cNvSpPr>
          <p:nvPr>
            <p:ph type="title"/>
          </p:nvPr>
        </p:nvSpPr>
        <p:spPr>
          <a:xfrm>
            <a:off x="1981200" y="457200"/>
            <a:ext cx="8229600" cy="710736"/>
          </a:xfrm>
        </p:spPr>
        <p:txBody>
          <a:bodyPr>
            <a:normAutofit/>
          </a:bodyPr>
          <a:lstStyle/>
          <a:p>
            <a:pPr algn="ctr"/>
            <a:r>
              <a:rPr lang="en-US" sz="3200" dirty="0">
                <a:latin typeface="Arial" panose="020B0604020202020204" pitchFamily="34" charset="0"/>
                <a:cs typeface="Arial" panose="020B0604020202020204" pitchFamily="34" charset="0"/>
              </a:rPr>
              <a:t>Blocks 1 and 2:  Name and Address</a:t>
            </a:r>
          </a:p>
        </p:txBody>
      </p:sp>
      <p:sp>
        <p:nvSpPr>
          <p:cNvPr id="5" name="Rectangle 2"/>
          <p:cNvSpPr txBox="1">
            <a:spLocks noRot="1" noChangeArrowheads="1"/>
          </p:cNvSpPr>
          <p:nvPr/>
        </p:nvSpPr>
        <p:spPr>
          <a:xfrm>
            <a:off x="2895600" y="2362200"/>
            <a:ext cx="7447548" cy="990600"/>
          </a:xfrm>
          <a:prstGeom prst="rect">
            <a:avLst/>
          </a:prstGeom>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indent="-342900" algn="l">
              <a:buFont typeface="Wingdings" panose="05000000000000000000" pitchFamily="2" charset="2"/>
              <a:buChar char="ü"/>
            </a:pPr>
            <a:r>
              <a:rPr lang="en-US" sz="1900" dirty="0">
                <a:latin typeface="Arial" panose="020B0604020202020204" pitchFamily="34" charset="0"/>
                <a:cs typeface="Arial" panose="020B0604020202020204" pitchFamily="34" charset="0"/>
              </a:rPr>
              <a:t>Enter your last name, first name, middle initial and suffix (if applicable)</a:t>
            </a:r>
          </a:p>
          <a:p>
            <a:pPr marL="342900" indent="-342900" algn="l">
              <a:buFont typeface="Wingdings" panose="05000000000000000000" pitchFamily="2" charset="2"/>
              <a:buChar char="ü"/>
            </a:pPr>
            <a:endParaRPr lang="en-US" sz="1900" dirty="0">
              <a:latin typeface="Arial" panose="020B0604020202020204" pitchFamily="34" charset="0"/>
              <a:cs typeface="Arial" panose="020B0604020202020204" pitchFamily="34" charset="0"/>
            </a:endParaRPr>
          </a:p>
          <a:p>
            <a:pPr marL="342900" indent="-342900" algn="l">
              <a:buFont typeface="Wingdings" panose="05000000000000000000" pitchFamily="2" charset="2"/>
              <a:buChar char="ü"/>
            </a:pPr>
            <a:r>
              <a:rPr lang="en-US" sz="1900" dirty="0">
                <a:latin typeface="Arial" panose="020B0604020202020204" pitchFamily="34" charset="0"/>
                <a:cs typeface="Arial" panose="020B0604020202020204" pitchFamily="34" charset="0"/>
              </a:rPr>
              <a:t>Use your exact name as used in your official capacity</a:t>
            </a:r>
          </a:p>
        </p:txBody>
      </p:sp>
      <p:sp>
        <p:nvSpPr>
          <p:cNvPr id="7" name="Rectangle 2"/>
          <p:cNvSpPr txBox="1">
            <a:spLocks noRot="1" noChangeArrowheads="1"/>
          </p:cNvSpPr>
          <p:nvPr/>
        </p:nvSpPr>
        <p:spPr>
          <a:xfrm>
            <a:off x="2895600" y="5029200"/>
            <a:ext cx="7447548" cy="990600"/>
          </a:xfrm>
          <a:prstGeom prst="rect">
            <a:avLst/>
          </a:prstGeom>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indent="-342900" algn="l">
              <a:buFont typeface="Wingdings" panose="05000000000000000000" pitchFamily="2" charset="2"/>
              <a:buChar char="ü"/>
            </a:pPr>
            <a:r>
              <a:rPr lang="en-US" sz="2100" dirty="0">
                <a:latin typeface="Arial" panose="020B0604020202020204" pitchFamily="34" charset="0"/>
                <a:cs typeface="Arial" panose="020B0604020202020204" pitchFamily="34" charset="0"/>
              </a:rPr>
              <a:t>List an office (business or governmental) or home address</a:t>
            </a:r>
          </a:p>
          <a:p>
            <a:pPr marL="342900" indent="-342900" algn="l">
              <a:buFont typeface="Wingdings" panose="05000000000000000000" pitchFamily="2" charset="2"/>
              <a:buChar char="ü"/>
            </a:pPr>
            <a:endParaRPr lang="en-US" sz="2100" dirty="0">
              <a:latin typeface="Arial" panose="020B0604020202020204" pitchFamily="34" charset="0"/>
              <a:cs typeface="Arial" panose="020B0604020202020204" pitchFamily="34" charset="0"/>
            </a:endParaRPr>
          </a:p>
          <a:p>
            <a:pPr marL="342900" indent="-342900" algn="l">
              <a:buFont typeface="Wingdings" panose="05000000000000000000" pitchFamily="2" charset="2"/>
              <a:buChar char="ü"/>
            </a:pPr>
            <a:r>
              <a:rPr lang="en-US" sz="2100" dirty="0">
                <a:latin typeface="Arial" panose="020B0604020202020204" pitchFamily="34" charset="0"/>
                <a:cs typeface="Arial" panose="020B0604020202020204" pitchFamily="34" charset="0"/>
              </a:rPr>
              <a:t>Include daytime telephone number</a:t>
            </a:r>
          </a:p>
          <a:p>
            <a:pPr marL="342900" indent="-342900" algn="l">
              <a:buFont typeface="Wingdings" panose="05000000000000000000" pitchFamily="2" charset="2"/>
              <a:buChar char="ü"/>
            </a:pPr>
            <a:endParaRPr lang="en-US" sz="2100" dirty="0">
              <a:latin typeface="Arial" panose="020B0604020202020204" pitchFamily="34" charset="0"/>
              <a:cs typeface="Arial" panose="020B0604020202020204" pitchFamily="34"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1307432"/>
            <a:ext cx="8610600" cy="6367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3505200"/>
            <a:ext cx="8610600" cy="7838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419479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27"/>
                                        </p:tgtEl>
                                        <p:attrNameLst>
                                          <p:attrName>style.visibility</p:attrName>
                                        </p:attrNameLst>
                                      </p:cBhvr>
                                      <p:to>
                                        <p:strVal val="visible"/>
                                      </p:to>
                                    </p:set>
                                    <p:animEffect transition="in" filter="fade">
                                      <p:cBhvr>
                                        <p:cTn id="17" dur="500"/>
                                        <p:tgtEl>
                                          <p:spTgt spid="102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Rot="1" noChangeArrowheads="1"/>
          </p:cNvSpPr>
          <p:nvPr>
            <p:ph type="title"/>
          </p:nvPr>
        </p:nvSpPr>
        <p:spPr>
          <a:xfrm>
            <a:off x="1981200" y="457200"/>
            <a:ext cx="8229600" cy="533400"/>
          </a:xfrm>
        </p:spPr>
        <p:txBody>
          <a:bodyPr>
            <a:normAutofit fontScale="90000"/>
          </a:bodyPr>
          <a:lstStyle/>
          <a:p>
            <a:pPr algn="ctr"/>
            <a:r>
              <a:rPr lang="en-US" sz="2800" dirty="0">
                <a:latin typeface="Arial" panose="020B0604020202020204" pitchFamily="34" charset="0"/>
                <a:cs typeface="Arial" panose="020B0604020202020204" pitchFamily="34" charset="0"/>
              </a:rPr>
              <a:t>Blocks 3 and 4:  Status, Public Position or Public Office</a:t>
            </a:r>
          </a:p>
        </p:txBody>
      </p:sp>
      <p:sp>
        <p:nvSpPr>
          <p:cNvPr id="3" name="Rectangle 2"/>
          <p:cNvSpPr txBox="1">
            <a:spLocks noRot="1" noChangeArrowheads="1"/>
          </p:cNvSpPr>
          <p:nvPr/>
        </p:nvSpPr>
        <p:spPr>
          <a:xfrm>
            <a:off x="2302042" y="2133600"/>
            <a:ext cx="7772400" cy="685800"/>
          </a:xfrm>
          <a:prstGeom prst="rect">
            <a:avLst/>
          </a:prstGeom>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285750" indent="-285750" algn="l">
              <a:buFont typeface="Wingdings" panose="05000000000000000000" pitchFamily="2" charset="2"/>
              <a:buChar char="ü"/>
            </a:pPr>
            <a:r>
              <a:rPr lang="en-US" sz="1600" dirty="0">
                <a:latin typeface="Arial" panose="020B0604020202020204" pitchFamily="34" charset="0"/>
                <a:cs typeface="Arial" panose="020B0604020202020204" pitchFamily="34" charset="0"/>
              </a:rPr>
              <a:t>Check the block(s) to indicate your status </a:t>
            </a:r>
          </a:p>
          <a:p>
            <a:pPr marL="285750" indent="-285750" algn="l">
              <a:buFont typeface="Wingdings" panose="05000000000000000000" pitchFamily="2" charset="2"/>
              <a:buChar char="ü"/>
            </a:pPr>
            <a:endParaRPr lang="en-US" sz="1600" dirty="0">
              <a:latin typeface="Arial" panose="020B0604020202020204" pitchFamily="34" charset="0"/>
              <a:cs typeface="Arial" panose="020B0604020202020204" pitchFamily="34" charset="0"/>
            </a:endParaRPr>
          </a:p>
          <a:p>
            <a:pPr marL="285750" indent="-285750" algn="l">
              <a:buFont typeface="Wingdings" panose="05000000000000000000" pitchFamily="2" charset="2"/>
              <a:buChar char="ü"/>
            </a:pPr>
            <a:r>
              <a:rPr lang="en-US" sz="1600" dirty="0">
                <a:latin typeface="Arial" panose="020B0604020202020204" pitchFamily="34" charset="0"/>
                <a:cs typeface="Arial" panose="020B0604020202020204" pitchFamily="34" charset="0"/>
              </a:rPr>
              <a:t>If correcting a prior filing, check the block at the end designating an amended filing.</a:t>
            </a:r>
          </a:p>
        </p:txBody>
      </p:sp>
      <p:sp>
        <p:nvSpPr>
          <p:cNvPr id="6" name="Rectangle 2"/>
          <p:cNvSpPr txBox="1">
            <a:spLocks noRot="1" noChangeArrowheads="1"/>
          </p:cNvSpPr>
          <p:nvPr/>
        </p:nvSpPr>
        <p:spPr>
          <a:xfrm>
            <a:off x="2193758" y="4135697"/>
            <a:ext cx="7804484" cy="1447800"/>
          </a:xfrm>
          <a:prstGeom prst="rect">
            <a:avLst/>
          </a:prstGeom>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285750" indent="-285750" algn="l">
              <a:buFont typeface="Wingdings" panose="05000000000000000000" pitchFamily="2" charset="2"/>
              <a:buChar char="ü"/>
            </a:pPr>
            <a:r>
              <a:rPr lang="en-US" sz="1600" dirty="0">
                <a:latin typeface="Arial" panose="020B0604020202020204" pitchFamily="34" charset="0"/>
                <a:cs typeface="Arial" panose="020B0604020202020204" pitchFamily="34" charset="0"/>
              </a:rPr>
              <a:t>Check the block (seeking, hold, held) for each position you list in blocks A and B, including positions held in the prior calendar year</a:t>
            </a:r>
          </a:p>
          <a:p>
            <a:pPr marL="285750" indent="-285750" algn="l">
              <a:buFont typeface="Wingdings" panose="05000000000000000000" pitchFamily="2" charset="2"/>
              <a:buChar char="ü"/>
            </a:pPr>
            <a:endParaRPr lang="en-US" sz="1600" dirty="0">
              <a:latin typeface="Arial" panose="020B0604020202020204" pitchFamily="34" charset="0"/>
              <a:cs typeface="Arial" panose="020B0604020202020204" pitchFamily="34" charset="0"/>
            </a:endParaRPr>
          </a:p>
          <a:p>
            <a:pPr marL="285750" indent="-285750" algn="l">
              <a:buFont typeface="Wingdings" panose="05000000000000000000" pitchFamily="2" charset="2"/>
              <a:buChar char="ü"/>
            </a:pPr>
            <a:r>
              <a:rPr lang="en-US" sz="1600" dirty="0">
                <a:latin typeface="Arial" panose="020B0604020202020204" pitchFamily="34" charset="0"/>
                <a:cs typeface="Arial" panose="020B0604020202020204" pitchFamily="34" charset="0"/>
              </a:rPr>
              <a:t>If additional blocks are needed, attach a blank piece of paper with your name at the top, and list the remaining position(s)</a:t>
            </a:r>
          </a:p>
          <a:p>
            <a:pPr marL="285750" indent="-285750" algn="l">
              <a:buFont typeface="Wingdings" panose="05000000000000000000" pitchFamily="2" charset="2"/>
              <a:buChar char="ü"/>
            </a:pPr>
            <a:endParaRPr lang="en-US" sz="1600" dirty="0">
              <a:latin typeface="Arial" panose="020B0604020202020204" pitchFamily="34" charset="0"/>
              <a:cs typeface="Arial" panose="020B0604020202020204" pitchFamily="34" charset="0"/>
            </a:endParaRPr>
          </a:p>
          <a:p>
            <a:pPr marL="285750" indent="-285750" algn="l">
              <a:buFont typeface="Wingdings" panose="05000000000000000000" pitchFamily="2" charset="2"/>
              <a:buChar char="ü"/>
            </a:pPr>
            <a:r>
              <a:rPr lang="en-US" sz="1600" dirty="0">
                <a:latin typeface="Arial" panose="020B0604020202020204" pitchFamily="34" charset="0"/>
                <a:cs typeface="Arial" panose="020B0604020202020204" pitchFamily="34" charset="0"/>
              </a:rPr>
              <a:t>Blocks A and B should include the official job titles (i.e., board member, commissioner).</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1130968"/>
            <a:ext cx="8610600" cy="7737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7695" y="2819400"/>
            <a:ext cx="8803105" cy="13162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469904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5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51"/>
                                        </p:tgtEl>
                                        <p:attrNameLst>
                                          <p:attrName>style.visibility</p:attrName>
                                        </p:attrNameLst>
                                      </p:cBhvr>
                                      <p:to>
                                        <p:strVal val="visible"/>
                                      </p:to>
                                    </p:set>
                                    <p:animEffect transition="in" filter="fade">
                                      <p:cBhvr>
                                        <p:cTn id="17" dur="500"/>
                                        <p:tgtEl>
                                          <p:spTgt spid="205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1219200"/>
            <a:ext cx="8077200" cy="121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2"/>
          <p:cNvSpPr txBox="1">
            <a:spLocks noRot="1" noChangeArrowheads="1"/>
          </p:cNvSpPr>
          <p:nvPr/>
        </p:nvSpPr>
        <p:spPr>
          <a:xfrm>
            <a:off x="2161674" y="228600"/>
            <a:ext cx="8229600" cy="868362"/>
          </a:xfrm>
          <a:prstGeom prst="rect">
            <a:avLst/>
          </a:prstGeom>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solidFill>
                  <a:schemeClr val="tx2"/>
                </a:solidFill>
                <a:latin typeface="Arial" panose="020B0604020202020204" pitchFamily="34" charset="0"/>
                <a:cs typeface="Arial" panose="020B0604020202020204" pitchFamily="34" charset="0"/>
              </a:rPr>
              <a:t>Blocks 5, 6 and 7:  Governmental Entity, Occupation/Profession and Year</a:t>
            </a:r>
          </a:p>
        </p:txBody>
      </p:sp>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3810000"/>
            <a:ext cx="8077200" cy="76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2"/>
          <p:cNvSpPr txBox="1">
            <a:spLocks noRot="1" noChangeArrowheads="1"/>
          </p:cNvSpPr>
          <p:nvPr/>
        </p:nvSpPr>
        <p:spPr>
          <a:xfrm>
            <a:off x="2743200" y="2590800"/>
            <a:ext cx="7239000" cy="1219200"/>
          </a:xfrm>
          <a:prstGeom prst="rect">
            <a:avLst/>
          </a:prstGeom>
        </p:spPr>
        <p:txBody>
          <a:bodyPr vert="horz" lIns="91440" tIns="45720" rIns="91440" bIns="45720" rtlCol="0" anchor="ctr">
            <a:normAutofit fontScale="8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457200" indent="-457200" algn="l">
              <a:buFont typeface="Wingdings" panose="05000000000000000000" pitchFamily="2" charset="2"/>
              <a:buChar char="ü"/>
            </a:pPr>
            <a:r>
              <a:rPr lang="en-US" sz="2000" dirty="0">
                <a:latin typeface="Arial" panose="020B0604020202020204" pitchFamily="34" charset="0"/>
                <a:cs typeface="Arial" panose="020B0604020202020204" pitchFamily="34" charset="0"/>
              </a:rPr>
              <a:t>Block 5:  List the names of all entities where you hold a position or are seeking to hold</a:t>
            </a:r>
          </a:p>
          <a:p>
            <a:pPr marL="457200" indent="-457200" algn="l">
              <a:buFont typeface="Wingdings" panose="05000000000000000000" pitchFamily="2" charset="2"/>
              <a:buChar char="ü"/>
            </a:pPr>
            <a:endParaRPr lang="en-US" sz="2000" dirty="0">
              <a:latin typeface="Arial" panose="020B0604020202020204" pitchFamily="34" charset="0"/>
              <a:cs typeface="Arial" panose="020B0604020202020204" pitchFamily="34" charset="0"/>
            </a:endParaRPr>
          </a:p>
          <a:p>
            <a:pPr marL="457200" indent="-457200" algn="l">
              <a:buFont typeface="Wingdings" panose="05000000000000000000" pitchFamily="2" charset="2"/>
              <a:buChar char="ü"/>
            </a:pPr>
            <a:r>
              <a:rPr lang="en-US" sz="2000" dirty="0">
                <a:latin typeface="Arial" panose="020B0604020202020204" pitchFamily="34" charset="0"/>
                <a:cs typeface="Arial" panose="020B0604020202020204" pitchFamily="34" charset="0"/>
              </a:rPr>
              <a:t>Example:  School District Name, Authority Name, Township, Borough, etc. </a:t>
            </a:r>
            <a:endParaRPr lang="en-US" sz="2000" dirty="0">
              <a:solidFill>
                <a:srgbClr val="4254FC"/>
              </a:solidFill>
              <a:latin typeface="Arial" panose="020B0604020202020204" pitchFamily="34" charset="0"/>
              <a:cs typeface="Arial" panose="020B0604020202020204" pitchFamily="34" charset="0"/>
            </a:endParaRPr>
          </a:p>
        </p:txBody>
      </p:sp>
      <p:sp>
        <p:nvSpPr>
          <p:cNvPr id="8" name="Rectangle 2"/>
          <p:cNvSpPr txBox="1">
            <a:spLocks noRot="1" noChangeArrowheads="1"/>
          </p:cNvSpPr>
          <p:nvPr/>
        </p:nvSpPr>
        <p:spPr>
          <a:xfrm>
            <a:off x="626533" y="4229100"/>
            <a:ext cx="10938933" cy="1905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285750" indent="-285750" algn="l">
              <a:buFont typeface="Wingdings" panose="05000000000000000000" pitchFamily="2" charset="2"/>
              <a:buChar char="ü"/>
            </a:pPr>
            <a:r>
              <a:rPr lang="en-US" sz="1600" dirty="0">
                <a:latin typeface="Arial" panose="020B0604020202020204" pitchFamily="34" charset="0"/>
                <a:cs typeface="Arial" panose="020B0604020202020204" pitchFamily="34" charset="0"/>
              </a:rPr>
              <a:t>Block 6:  List your “current” occupation or profession.</a:t>
            </a:r>
          </a:p>
          <a:p>
            <a:pPr marL="285750" indent="-285750" algn="l">
              <a:buFont typeface="Wingdings" panose="05000000000000000000" pitchFamily="2" charset="2"/>
              <a:buChar char="ü"/>
            </a:pPr>
            <a:endParaRPr lang="en-US" sz="1600" dirty="0">
              <a:latin typeface="Arial" panose="020B0604020202020204" pitchFamily="34" charset="0"/>
              <a:cs typeface="Arial" panose="020B0604020202020204" pitchFamily="34" charset="0"/>
            </a:endParaRPr>
          </a:p>
          <a:p>
            <a:pPr marL="285750" indent="-285750" algn="l">
              <a:buFont typeface="Wingdings" panose="05000000000000000000" pitchFamily="2" charset="2"/>
              <a:buChar char="ü"/>
            </a:pPr>
            <a:r>
              <a:rPr lang="en-US" sz="1600" dirty="0">
                <a:latin typeface="Arial" panose="020B0604020202020204" pitchFamily="34" charset="0"/>
                <a:cs typeface="Arial" panose="020B0604020202020204" pitchFamily="34" charset="0"/>
              </a:rPr>
              <a:t>Block 7:  Forms are due May 1</a:t>
            </a:r>
            <a:r>
              <a:rPr lang="en-US" sz="1600" baseline="30000" dirty="0">
                <a:latin typeface="Arial" panose="020B0604020202020204" pitchFamily="34" charset="0"/>
                <a:cs typeface="Arial" panose="020B0604020202020204" pitchFamily="34" charset="0"/>
              </a:rPr>
              <a:t>st</a:t>
            </a:r>
            <a:r>
              <a:rPr lang="en-US" sz="1600" dirty="0">
                <a:latin typeface="Arial" panose="020B0604020202020204" pitchFamily="34" charset="0"/>
                <a:cs typeface="Arial" panose="020B0604020202020204" pitchFamily="34" charset="0"/>
              </a:rPr>
              <a:t> each year.  Just like income taxes, you are always filing your form for the prior calendar year (i.e., in 2016, you are filing your form for calendar year 2015 </a:t>
            </a:r>
          </a:p>
          <a:p>
            <a:pPr marL="285750" indent="-285750" algn="l">
              <a:buFont typeface="Wingdings" panose="05000000000000000000" pitchFamily="2" charset="2"/>
              <a:buChar char="ü"/>
            </a:pP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4582908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5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099"/>
                                        </p:tgtEl>
                                        <p:attrNameLst>
                                          <p:attrName>style.visibility</p:attrName>
                                        </p:attrNameLst>
                                      </p:cBhvr>
                                      <p:to>
                                        <p:strVal val="visible"/>
                                      </p:to>
                                    </p:set>
                                    <p:animEffect transition="in" filter="fade">
                                      <p:cBhvr>
                                        <p:cTn id="17" dur="500"/>
                                        <p:tgtEl>
                                          <p:spTgt spid="409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Rot="1" noChangeArrowheads="1"/>
          </p:cNvSpPr>
          <p:nvPr>
            <p:ph type="title"/>
          </p:nvPr>
        </p:nvSpPr>
        <p:spPr>
          <a:xfrm>
            <a:off x="1758617" y="304800"/>
            <a:ext cx="8498305" cy="609600"/>
          </a:xfrm>
        </p:spPr>
        <p:txBody>
          <a:bodyPr>
            <a:normAutofit fontScale="90000"/>
          </a:bodyPr>
          <a:lstStyle/>
          <a:p>
            <a:pPr algn="ctr"/>
            <a:r>
              <a:rPr lang="en-US" sz="2800" dirty="0">
                <a:latin typeface="Arial" panose="020B0604020202020204" pitchFamily="34" charset="0"/>
                <a:cs typeface="Arial" panose="020B0604020202020204" pitchFamily="34" charset="0"/>
              </a:rPr>
              <a:t>Blocks 8 and 9:  Real Estate Interests and Creditors</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2522" y="1122416"/>
            <a:ext cx="8803105" cy="6507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2"/>
          <p:cNvSpPr txBox="1">
            <a:spLocks noRot="1" noChangeArrowheads="1"/>
          </p:cNvSpPr>
          <p:nvPr/>
        </p:nvSpPr>
        <p:spPr>
          <a:xfrm>
            <a:off x="2372227" y="1828800"/>
            <a:ext cx="7271084" cy="14478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285750" indent="-285750" algn="l">
              <a:buFont typeface="Wingdings" panose="05000000000000000000" pitchFamily="2" charset="2"/>
              <a:buChar char="ü"/>
            </a:pPr>
            <a:r>
              <a:rPr lang="en-US" sz="1600" dirty="0">
                <a:latin typeface="Arial" panose="020B0604020202020204" pitchFamily="34" charset="0"/>
                <a:cs typeface="Arial" panose="020B0604020202020204" pitchFamily="34" charset="0"/>
              </a:rPr>
              <a:t>Block 8:  Applies to any real estate leased, purchased or sold to or from the Commonwealth or any other governmental body within the Commonwealth in the prior calendar year.</a:t>
            </a:r>
          </a:p>
          <a:p>
            <a:pPr marL="285750" indent="-285750" algn="l">
              <a:buFont typeface="Wingdings" panose="05000000000000000000" pitchFamily="2" charset="2"/>
              <a:buChar char="ü"/>
            </a:pPr>
            <a:endParaRPr lang="en-US" sz="1600" dirty="0">
              <a:latin typeface="Arial" panose="020B0604020202020204" pitchFamily="34" charset="0"/>
              <a:cs typeface="Arial" panose="020B0604020202020204" pitchFamily="34" charset="0"/>
            </a:endParaRPr>
          </a:p>
          <a:p>
            <a:pPr marL="285750" indent="-285750" algn="l">
              <a:buFont typeface="Wingdings" panose="05000000000000000000" pitchFamily="2" charset="2"/>
              <a:buChar char="ü"/>
            </a:pPr>
            <a:r>
              <a:rPr lang="en-US" sz="1600" dirty="0">
                <a:latin typeface="Arial" panose="020B0604020202020204" pitchFamily="34" charset="0"/>
                <a:cs typeface="Arial" panose="020B0604020202020204" pitchFamily="34" charset="0"/>
              </a:rPr>
              <a:t>If NONE, then check the box to the right of “none”.</a:t>
            </a:r>
          </a:p>
        </p:txBody>
      </p:sp>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12496" y="3429000"/>
            <a:ext cx="8803105" cy="7711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2"/>
          <p:cNvSpPr txBox="1">
            <a:spLocks noRot="1" noChangeArrowheads="1"/>
          </p:cNvSpPr>
          <p:nvPr/>
        </p:nvSpPr>
        <p:spPr>
          <a:xfrm>
            <a:off x="2350168" y="4200163"/>
            <a:ext cx="7271084" cy="2232307"/>
          </a:xfrm>
          <a:prstGeom prst="rect">
            <a:avLst/>
          </a:prstGeom>
        </p:spPr>
        <p:txBody>
          <a:bodyPr vert="horz" lIns="91440" tIns="45720" rIns="91440" bIns="45720" rtlCol="0" anchor="ctr">
            <a:normAutofit fontScale="85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285750" indent="-285750" algn="l">
              <a:buFont typeface="Wingdings" panose="05000000000000000000" pitchFamily="2" charset="2"/>
              <a:buChar char="ü"/>
            </a:pPr>
            <a:r>
              <a:rPr lang="en-US" sz="1600" dirty="0">
                <a:latin typeface="Arial" panose="020B0604020202020204" pitchFamily="34" charset="0"/>
                <a:cs typeface="Arial" panose="020B0604020202020204" pitchFamily="34" charset="0"/>
              </a:rPr>
              <a:t>Block 9:  List any creditors where the balance owed was in excess of $6,500 at any time during the prior calendar year, regardless of whether such debt is held solely by you or jointly by you and any other individual (including your spouse) where each obligor is fully responsible for the obligation.</a:t>
            </a:r>
          </a:p>
          <a:p>
            <a:pPr marL="285750" indent="-285750" algn="l">
              <a:buFont typeface="Wingdings" panose="05000000000000000000" pitchFamily="2" charset="2"/>
              <a:buChar char="ü"/>
            </a:pPr>
            <a:endParaRPr lang="en-US" sz="1600" dirty="0">
              <a:latin typeface="Arial" panose="020B0604020202020204" pitchFamily="34" charset="0"/>
              <a:cs typeface="Arial" panose="020B0604020202020204" pitchFamily="34" charset="0"/>
            </a:endParaRPr>
          </a:p>
          <a:p>
            <a:pPr marL="285750" indent="-285750" algn="l">
              <a:buFont typeface="Wingdings" panose="05000000000000000000" pitchFamily="2" charset="2"/>
              <a:buChar char="ü"/>
            </a:pPr>
            <a:r>
              <a:rPr lang="en-US" sz="1600" dirty="0">
                <a:latin typeface="Arial" panose="020B0604020202020204" pitchFamily="34" charset="0"/>
                <a:cs typeface="Arial" panose="020B0604020202020204" pitchFamily="34" charset="0"/>
              </a:rPr>
              <a:t>Examples:  car loans, school loans, credit cards, personal loans and lines of credit.  </a:t>
            </a:r>
          </a:p>
          <a:p>
            <a:pPr marL="285750" indent="-285750" algn="l">
              <a:buFont typeface="Wingdings" panose="05000000000000000000" pitchFamily="2" charset="2"/>
              <a:buChar char="ü"/>
            </a:pPr>
            <a:endParaRPr lang="en-US" sz="1600" dirty="0">
              <a:latin typeface="Arial" panose="020B0604020202020204" pitchFamily="34" charset="0"/>
              <a:cs typeface="Arial" panose="020B0604020202020204" pitchFamily="34" charset="0"/>
            </a:endParaRPr>
          </a:p>
          <a:p>
            <a:pPr marL="285750" indent="-285750" algn="l">
              <a:buFont typeface="Wingdings" panose="05000000000000000000" pitchFamily="2" charset="2"/>
              <a:buChar char="ü"/>
            </a:pPr>
            <a:r>
              <a:rPr lang="en-US" sz="1600" b="1" dirty="0">
                <a:solidFill>
                  <a:schemeClr val="bg1">
                    <a:lumMod val="9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DO NOT</a:t>
            </a:r>
            <a:r>
              <a:rPr lang="en-US" sz="1600" dirty="0">
                <a:solidFill>
                  <a:schemeClr val="bg1">
                    <a:lumMod val="95000"/>
                  </a:schemeClr>
                </a:solidFill>
                <a:latin typeface="Arial" panose="020B0604020202020204" pitchFamily="34" charset="0"/>
                <a:cs typeface="Arial" panose="020B0604020202020204" pitchFamily="34" charset="0"/>
              </a:rPr>
              <a:t> report a mortgage or equity loan on your home (or secondary home) or loans/credit between you and your spouse, child, parent or sibling.</a:t>
            </a:r>
          </a:p>
          <a:p>
            <a:pPr marL="285750" indent="-285750" algn="l">
              <a:buFont typeface="Wingdings" panose="05000000000000000000" pitchFamily="2" charset="2"/>
              <a:buChar char="ü"/>
            </a:pPr>
            <a:endParaRPr lang="en-US" sz="1600" dirty="0">
              <a:solidFill>
                <a:schemeClr val="bg1">
                  <a:lumMod val="95000"/>
                </a:schemeClr>
              </a:solidFill>
              <a:latin typeface="Arial" panose="020B0604020202020204" pitchFamily="34" charset="0"/>
              <a:cs typeface="Arial" panose="020B0604020202020204" pitchFamily="34" charset="0"/>
            </a:endParaRPr>
          </a:p>
          <a:p>
            <a:pPr marL="285750" indent="-285750" algn="l">
              <a:buFont typeface="Wingdings" panose="05000000000000000000" pitchFamily="2" charset="2"/>
              <a:buChar char="ü"/>
            </a:pPr>
            <a:r>
              <a:rPr lang="en-US" sz="1600" dirty="0">
                <a:solidFill>
                  <a:schemeClr val="bg1">
                    <a:lumMod val="95000"/>
                  </a:schemeClr>
                </a:solidFill>
                <a:latin typeface="Arial" panose="020B0604020202020204" pitchFamily="34" charset="0"/>
                <a:cs typeface="Arial" panose="020B0604020202020204" pitchFamily="34" charset="0"/>
              </a:rPr>
              <a:t>If this does not apply to you, then check the box to the right of “NONE”.</a:t>
            </a:r>
          </a:p>
        </p:txBody>
      </p:sp>
    </p:spTree>
    <p:extLst>
      <p:ext uri="{BB962C8B-B14F-4D97-AF65-F5344CB8AC3E}">
        <p14:creationId xmlns:p14="http://schemas.microsoft.com/office/powerpoint/2010/main" val="310295009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5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75"/>
                                        </p:tgtEl>
                                        <p:attrNameLst>
                                          <p:attrName>style.visibility</p:attrName>
                                        </p:attrNameLst>
                                      </p:cBhvr>
                                      <p:to>
                                        <p:strVal val="visible"/>
                                      </p:to>
                                    </p:set>
                                    <p:animEffect transition="in" filter="fade">
                                      <p:cBhvr>
                                        <p:cTn id="17" dur="500"/>
                                        <p:tgtEl>
                                          <p:spTgt spid="307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Rot="1" noChangeArrowheads="1"/>
          </p:cNvSpPr>
          <p:nvPr>
            <p:ph type="title"/>
          </p:nvPr>
        </p:nvSpPr>
        <p:spPr>
          <a:xfrm>
            <a:off x="1892300" y="533400"/>
            <a:ext cx="8229600" cy="411162"/>
          </a:xfrm>
        </p:spPr>
        <p:txBody>
          <a:bodyPr>
            <a:normAutofit fontScale="90000"/>
          </a:bodyPr>
          <a:lstStyle/>
          <a:p>
            <a:r>
              <a:rPr lang="en-US" sz="2800" dirty="0">
                <a:latin typeface="Arial" panose="020B0604020202020204" pitchFamily="34" charset="0"/>
                <a:cs typeface="Arial" panose="020B0604020202020204" pitchFamily="34" charset="0"/>
              </a:rPr>
              <a:t>Block 10:  Direct or Indirect Sources of Income</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79600" y="1143001"/>
            <a:ext cx="8382000" cy="8924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2"/>
          <p:cNvSpPr txBox="1">
            <a:spLocks noRot="1" noChangeArrowheads="1"/>
          </p:cNvSpPr>
          <p:nvPr/>
        </p:nvSpPr>
        <p:spPr>
          <a:xfrm>
            <a:off x="2270626" y="2286000"/>
            <a:ext cx="7772400" cy="1600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285750" indent="-285750" algn="l">
              <a:buFont typeface="Wingdings" panose="05000000000000000000" pitchFamily="2" charset="2"/>
              <a:buChar char="ü"/>
            </a:pPr>
            <a:r>
              <a:rPr lang="en-US" sz="1600" dirty="0">
                <a:latin typeface="Arial" panose="020B0604020202020204" pitchFamily="34" charset="0"/>
                <a:cs typeface="Arial" panose="020B0604020202020204" pitchFamily="34" charset="0"/>
              </a:rPr>
              <a:t>Report the name and address of each source of $1,300 or more of gross income, regardless of whether the income is received solely by you or jointly by you and another individual, such as a spouse.  </a:t>
            </a:r>
          </a:p>
          <a:p>
            <a:pPr marL="285750" indent="-285750" algn="l">
              <a:buFont typeface="Wingdings" panose="05000000000000000000" pitchFamily="2" charset="2"/>
              <a:buChar char="ü"/>
            </a:pPr>
            <a:endParaRPr lang="en-US" sz="1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285750" indent="-285750" algn="l">
              <a:buFont typeface="Wingdings" panose="05000000000000000000" pitchFamily="2" charset="2"/>
              <a:buChar char="ü"/>
            </a:pPr>
            <a:r>
              <a:rPr lang="en-US" sz="16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However, spousal income should not be reported.</a:t>
            </a:r>
          </a:p>
          <a:p>
            <a:pPr marL="285750" indent="-285750" algn="l">
              <a:buFont typeface="Wingdings" panose="05000000000000000000" pitchFamily="2" charset="2"/>
              <a:buChar char="ü"/>
            </a:pPr>
            <a:endParaRPr lang="en-US" sz="1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6" name="Rectangle 2"/>
          <p:cNvSpPr txBox="1">
            <a:spLocks noRot="1" noChangeArrowheads="1"/>
          </p:cNvSpPr>
          <p:nvPr/>
        </p:nvSpPr>
        <p:spPr>
          <a:xfrm>
            <a:off x="2146300" y="2286000"/>
            <a:ext cx="7848600" cy="144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285750" indent="-285750" algn="l">
              <a:buFont typeface="Wingdings" panose="05000000000000000000" pitchFamily="2" charset="2"/>
              <a:buChar char="ü"/>
            </a:pPr>
            <a:endParaRPr lang="en-US" sz="1600" dirty="0">
              <a:latin typeface="Arial" panose="020B0604020202020204" pitchFamily="34" charset="0"/>
              <a:cs typeface="Arial" panose="020B0604020202020204" pitchFamily="34" charset="0"/>
            </a:endParaRPr>
          </a:p>
        </p:txBody>
      </p:sp>
      <p:sp>
        <p:nvSpPr>
          <p:cNvPr id="7" name="Rectangle 2"/>
          <p:cNvSpPr txBox="1">
            <a:spLocks noRot="1" noChangeArrowheads="1"/>
          </p:cNvSpPr>
          <p:nvPr/>
        </p:nvSpPr>
        <p:spPr>
          <a:xfrm>
            <a:off x="2156326" y="3729789"/>
            <a:ext cx="8001000" cy="762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285750" indent="-285750" algn="l">
              <a:buFont typeface="Wingdings" panose="05000000000000000000" pitchFamily="2" charset="2"/>
              <a:buChar char="ü"/>
            </a:pPr>
            <a:endParaRPr lang="en-US" sz="1600" dirty="0">
              <a:latin typeface="Arial" panose="020B0604020202020204" pitchFamily="34" charset="0"/>
              <a:cs typeface="Arial" panose="020B0604020202020204" pitchFamily="34" charset="0"/>
            </a:endParaRPr>
          </a:p>
        </p:txBody>
      </p:sp>
      <p:sp>
        <p:nvSpPr>
          <p:cNvPr id="8" name="Rectangle 2"/>
          <p:cNvSpPr txBox="1">
            <a:spLocks noRot="1" noChangeArrowheads="1"/>
          </p:cNvSpPr>
          <p:nvPr/>
        </p:nvSpPr>
        <p:spPr>
          <a:xfrm>
            <a:off x="2136273" y="4495800"/>
            <a:ext cx="8077200" cy="9144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285750" indent="-285750" algn="l">
              <a:buFont typeface="Wingdings" panose="05000000000000000000" pitchFamily="2" charset="2"/>
              <a:buChar char="ü"/>
            </a:pPr>
            <a:endParaRPr lang="en-US" sz="1600" dirty="0">
              <a:latin typeface="Arial" panose="020B0604020202020204" pitchFamily="34" charset="0"/>
              <a:cs typeface="Arial" panose="020B0604020202020204" pitchFamily="34" charset="0"/>
            </a:endParaRPr>
          </a:p>
        </p:txBody>
      </p:sp>
      <p:sp>
        <p:nvSpPr>
          <p:cNvPr id="12" name="Rectangle 2"/>
          <p:cNvSpPr txBox="1">
            <a:spLocks noRot="1" noChangeArrowheads="1"/>
          </p:cNvSpPr>
          <p:nvPr/>
        </p:nvSpPr>
        <p:spPr>
          <a:xfrm>
            <a:off x="2242552" y="4876800"/>
            <a:ext cx="7828548" cy="381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285750" indent="-285750" algn="l">
              <a:buFont typeface="Wingdings" panose="05000000000000000000" pitchFamily="2" charset="2"/>
              <a:buChar char="ü"/>
            </a:pPr>
            <a:r>
              <a:rPr lang="en-US" sz="1600" dirty="0">
                <a:latin typeface="Arial" panose="020B0604020202020204" pitchFamily="34" charset="0"/>
                <a:cs typeface="Arial" panose="020B0604020202020204" pitchFamily="34" charset="0"/>
              </a:rPr>
              <a:t>If you have “no” reportable sources of income, then check the box by “none”.</a:t>
            </a:r>
          </a:p>
        </p:txBody>
      </p:sp>
      <p:sp>
        <p:nvSpPr>
          <p:cNvPr id="15" name="Rectangle 2"/>
          <p:cNvSpPr txBox="1">
            <a:spLocks noRot="1" noChangeArrowheads="1"/>
          </p:cNvSpPr>
          <p:nvPr/>
        </p:nvSpPr>
        <p:spPr>
          <a:xfrm>
            <a:off x="2242552" y="3886200"/>
            <a:ext cx="7828548" cy="838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285750" indent="-285750" algn="l">
              <a:buFont typeface="Wingdings" panose="05000000000000000000" pitchFamily="2" charset="2"/>
              <a:buChar char="ü"/>
            </a:pPr>
            <a:r>
              <a:rPr lang="en-US" sz="1600" dirty="0">
                <a:latin typeface="Arial" panose="020B0604020202020204" pitchFamily="34" charset="0"/>
                <a:cs typeface="Arial" panose="020B0604020202020204" pitchFamily="34" charset="0"/>
              </a:rPr>
              <a:t>Examples of data:  School District name and address, County name and address where you serve your position, or Board name and address, etc.</a:t>
            </a:r>
          </a:p>
        </p:txBody>
      </p:sp>
    </p:spTree>
    <p:extLst>
      <p:ext uri="{BB962C8B-B14F-4D97-AF65-F5344CB8AC3E}">
        <p14:creationId xmlns:p14="http://schemas.microsoft.com/office/powerpoint/2010/main" val="339701126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5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2" grpId="0"/>
      <p:bldP spid="1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7600" y="109817"/>
            <a:ext cx="10396882" cy="1151965"/>
          </a:xfrm>
        </p:spPr>
        <p:txBody>
          <a:bodyPr/>
          <a:lstStyle/>
          <a:p>
            <a:r>
              <a:rPr lang="en-US" dirty="0">
                <a:latin typeface="Arial Black" panose="020B0A04020102020204" pitchFamily="34" charset="0"/>
              </a:rPr>
              <a:t>Sources of Income</a:t>
            </a:r>
          </a:p>
        </p:txBody>
      </p:sp>
      <p:sp>
        <p:nvSpPr>
          <p:cNvPr id="6" name="Content Placeholder 2"/>
          <p:cNvSpPr>
            <a:spLocks noGrp="1"/>
          </p:cNvSpPr>
          <p:nvPr>
            <p:ph idx="4294967295"/>
          </p:nvPr>
        </p:nvSpPr>
        <p:spPr>
          <a:xfrm>
            <a:off x="1642533" y="1261782"/>
            <a:ext cx="8229600" cy="4525962"/>
          </a:xfrm>
          <a:prstGeom prst="rect">
            <a:avLst/>
          </a:prstGeom>
        </p:spPr>
        <p:txBody>
          <a:bodyPr>
            <a:normAutofit fontScale="85000" lnSpcReduction="10000"/>
          </a:bodyPr>
          <a:lstStyle/>
          <a:p>
            <a:pPr marL="0" indent="0">
              <a:buNone/>
            </a:pPr>
            <a:r>
              <a:rPr lang="en-US" sz="2800" dirty="0">
                <a:latin typeface="Arial" panose="020B0604020202020204" pitchFamily="34" charset="0"/>
                <a:cs typeface="Arial" panose="020B0604020202020204" pitchFamily="34" charset="0"/>
              </a:rPr>
              <a:t>“Income” :  includes money or thing of value received or to be received as a claim on future services or in recognition of services rendered in the past, whether in the form of a payment, fee, salary, expense, allowance, forbearance, forgiveness, interest, dividend, royalty, rent, capital gain, reward, severance payment, proceeds for the sale of a financial interest in a corporation, professional corporation, partnership or other entity.</a:t>
            </a:r>
          </a:p>
          <a:p>
            <a:endParaRPr lang="en-US" dirty="0"/>
          </a:p>
        </p:txBody>
      </p:sp>
    </p:spTree>
    <p:extLst>
      <p:ext uri="{BB962C8B-B14F-4D97-AF65-F5344CB8AC3E}">
        <p14:creationId xmlns:p14="http://schemas.microsoft.com/office/powerpoint/2010/main" val="1268090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625" y="105349"/>
            <a:ext cx="10396882" cy="1151965"/>
          </a:xfrm>
        </p:spPr>
        <p:txBody>
          <a:bodyPr/>
          <a:lstStyle/>
          <a:p>
            <a:pPr algn="ctr"/>
            <a:r>
              <a:rPr lang="en-US" dirty="0"/>
              <a:t>Common Income Questions</a:t>
            </a:r>
          </a:p>
        </p:txBody>
      </p:sp>
      <p:sp>
        <p:nvSpPr>
          <p:cNvPr id="3" name="Content Placeholder 2"/>
          <p:cNvSpPr>
            <a:spLocks noGrp="1"/>
          </p:cNvSpPr>
          <p:nvPr>
            <p:ph sz="quarter" idx="13"/>
          </p:nvPr>
        </p:nvSpPr>
        <p:spPr/>
        <p:txBody>
          <a:bodyPr>
            <a:normAutofit/>
          </a:bodyPr>
          <a:lstStyle/>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p>
        </p:txBody>
      </p:sp>
      <p:sp>
        <p:nvSpPr>
          <p:cNvPr id="6" name="Content Placeholder 2"/>
          <p:cNvSpPr>
            <a:spLocks noGrp="1"/>
          </p:cNvSpPr>
          <p:nvPr>
            <p:ph idx="4294967295"/>
          </p:nvPr>
        </p:nvSpPr>
        <p:spPr>
          <a:xfrm>
            <a:off x="84667" y="1257314"/>
            <a:ext cx="8229600" cy="4525962"/>
          </a:xfrm>
          <a:prstGeom prst="rect">
            <a:avLst/>
          </a:prstGeom>
        </p:spPr>
        <p:txBody>
          <a:bodyPr>
            <a:normAutofit fontScale="77500" lnSpcReduction="20000"/>
          </a:bodyPr>
          <a:lstStyle/>
          <a:p>
            <a:r>
              <a:rPr lang="en-US" dirty="0">
                <a:latin typeface="Arial" panose="020B0604020202020204" pitchFamily="34" charset="0"/>
                <a:cs typeface="Arial" panose="020B0604020202020204" pitchFamily="34" charset="0"/>
              </a:rPr>
              <a:t>Income that should be reported:  </a:t>
            </a:r>
          </a:p>
          <a:p>
            <a:endParaRPr lang="en-US" dirty="0">
              <a:latin typeface="Arial" panose="020B0604020202020204" pitchFamily="34" charset="0"/>
              <a:cs typeface="Arial" panose="020B0604020202020204" pitchFamily="34" charset="0"/>
            </a:endParaRPr>
          </a:p>
          <a:p>
            <a:pPr lvl="1"/>
            <a:r>
              <a:rPr lang="en-US" dirty="0">
                <a:latin typeface="Arial" panose="020B0604020202020204" pitchFamily="34" charset="0"/>
                <a:cs typeface="Arial" panose="020B0604020202020204" pitchFamily="34" charset="0"/>
              </a:rPr>
              <a:t>1) monthly pension payments where the employer has contributed in whole or in part to your pension</a:t>
            </a:r>
          </a:p>
          <a:p>
            <a:endParaRPr lang="en-US" dirty="0">
              <a:latin typeface="Arial" panose="020B0604020202020204" pitchFamily="34" charset="0"/>
              <a:cs typeface="Arial" panose="020B0604020202020204" pitchFamily="34" charset="0"/>
            </a:endParaRPr>
          </a:p>
          <a:p>
            <a:pPr lvl="1"/>
            <a:r>
              <a:rPr lang="en-US" dirty="0">
                <a:latin typeface="Arial" panose="020B0604020202020204" pitchFamily="34" charset="0"/>
                <a:cs typeface="Arial" panose="020B0604020202020204" pitchFamily="34" charset="0"/>
              </a:rPr>
              <a:t>2) 401K account that has generated dividends, distributions or capital gains.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Income that should not be reported:</a:t>
            </a:r>
          </a:p>
          <a:p>
            <a:endParaRPr lang="en-US" dirty="0">
              <a:latin typeface="Arial" panose="020B0604020202020204" pitchFamily="34" charset="0"/>
              <a:cs typeface="Arial" panose="020B0604020202020204" pitchFamily="34" charset="0"/>
            </a:endParaRPr>
          </a:p>
          <a:p>
            <a:pPr lvl="1"/>
            <a:r>
              <a:rPr lang="en-US" dirty="0">
                <a:latin typeface="Arial" panose="020B0604020202020204" pitchFamily="34" charset="0"/>
                <a:cs typeface="Arial" panose="020B0604020202020204" pitchFamily="34" charset="0"/>
              </a:rPr>
              <a:t>1) 401K accounts funded 100% by the employee</a:t>
            </a:r>
          </a:p>
          <a:p>
            <a:endParaRPr lang="en-US" dirty="0">
              <a:latin typeface="Arial" panose="020B0604020202020204" pitchFamily="34" charset="0"/>
              <a:cs typeface="Arial" panose="020B0604020202020204" pitchFamily="34" charset="0"/>
            </a:endParaRPr>
          </a:p>
          <a:p>
            <a:pPr lvl="1"/>
            <a:r>
              <a:rPr lang="en-US" dirty="0">
                <a:latin typeface="Arial" panose="020B0604020202020204" pitchFamily="34" charset="0"/>
                <a:cs typeface="Arial" panose="020B0604020202020204" pitchFamily="34" charset="0"/>
              </a:rPr>
              <a:t>2) An inheritance received from a family member is not considered “income” unless the inheritance would be designated as a payment for, or in recognition of, services.</a:t>
            </a:r>
          </a:p>
          <a:p>
            <a:endParaRPr lang="en-US" dirty="0"/>
          </a:p>
        </p:txBody>
      </p:sp>
    </p:spTree>
    <p:extLst>
      <p:ext uri="{BB962C8B-B14F-4D97-AF65-F5344CB8AC3E}">
        <p14:creationId xmlns:p14="http://schemas.microsoft.com/office/powerpoint/2010/main" val="3536189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xEl>
                                              <p:pRg st="2" end="2"/>
                                            </p:txEl>
                                          </p:spTgt>
                                        </p:tgtEl>
                                        <p:attrNameLst>
                                          <p:attrName>style.visibility</p:attrName>
                                        </p:attrNameLst>
                                      </p:cBhvr>
                                      <p:to>
                                        <p:strVal val="visible"/>
                                      </p:to>
                                    </p:set>
                                    <p:animEffect transition="in" filter="fade">
                                      <p:cBhvr>
                                        <p:cTn id="10" dur="500"/>
                                        <p:tgtEl>
                                          <p:spTgt spid="6">
                                            <p:txEl>
                                              <p:pRg st="2" end="2"/>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xEl>
                                              <p:pRg st="4" end="4"/>
                                            </p:txEl>
                                          </p:spTgt>
                                        </p:tgtEl>
                                        <p:attrNameLst>
                                          <p:attrName>style.visibility</p:attrName>
                                        </p:attrNameLst>
                                      </p:cBhvr>
                                      <p:to>
                                        <p:strVal val="visible"/>
                                      </p:to>
                                    </p:set>
                                    <p:animEffect transition="in" filter="fade">
                                      <p:cBhvr>
                                        <p:cTn id="13" dur="500"/>
                                        <p:tgtEl>
                                          <p:spTgt spid="6">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6">
                                            <p:txEl>
                                              <p:pRg st="6" end="6"/>
                                            </p:txEl>
                                          </p:spTgt>
                                        </p:tgtEl>
                                        <p:attrNameLst>
                                          <p:attrName>style.visibility</p:attrName>
                                        </p:attrNameLst>
                                      </p:cBhvr>
                                      <p:to>
                                        <p:strVal val="visible"/>
                                      </p:to>
                                    </p:set>
                                    <p:animEffect transition="in" filter="fade">
                                      <p:cBhvr>
                                        <p:cTn id="18" dur="500"/>
                                        <p:tgtEl>
                                          <p:spTgt spid="6">
                                            <p:txEl>
                                              <p:pRg st="6" end="6"/>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6">
                                            <p:txEl>
                                              <p:pRg st="8" end="8"/>
                                            </p:txEl>
                                          </p:spTgt>
                                        </p:tgtEl>
                                        <p:attrNameLst>
                                          <p:attrName>style.visibility</p:attrName>
                                        </p:attrNameLst>
                                      </p:cBhvr>
                                      <p:to>
                                        <p:strVal val="visible"/>
                                      </p:to>
                                    </p:set>
                                    <p:animEffect transition="in" filter="fade">
                                      <p:cBhvr>
                                        <p:cTn id="21" dur="500"/>
                                        <p:tgtEl>
                                          <p:spTgt spid="6">
                                            <p:txEl>
                                              <p:pRg st="8" end="8"/>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6">
                                            <p:txEl>
                                              <p:pRg st="10" end="10"/>
                                            </p:txEl>
                                          </p:spTgt>
                                        </p:tgtEl>
                                        <p:attrNameLst>
                                          <p:attrName>style.visibility</p:attrName>
                                        </p:attrNameLst>
                                      </p:cBhvr>
                                      <p:to>
                                        <p:strVal val="visible"/>
                                      </p:to>
                                    </p:set>
                                    <p:animEffect transition="in" filter="fade">
                                      <p:cBhvr>
                                        <p:cTn id="24" dur="500"/>
                                        <p:tgtEl>
                                          <p:spTgt spid="6">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Rot="1" noChangeArrowheads="1"/>
          </p:cNvSpPr>
          <p:nvPr>
            <p:ph type="title"/>
          </p:nvPr>
        </p:nvSpPr>
        <p:spPr>
          <a:xfrm>
            <a:off x="1981200" y="381000"/>
            <a:ext cx="8229600" cy="634536"/>
          </a:xfrm>
        </p:spPr>
        <p:txBody>
          <a:bodyPr>
            <a:normAutofit/>
          </a:bodyPr>
          <a:lstStyle/>
          <a:p>
            <a:pPr algn="ctr"/>
            <a:r>
              <a:rPr lang="en-US" sz="2800" dirty="0">
                <a:latin typeface="Arial" panose="020B0604020202020204" pitchFamily="34" charset="0"/>
                <a:cs typeface="Arial" panose="020B0604020202020204" pitchFamily="34" charset="0"/>
              </a:rPr>
              <a:t>Block 11:  Gifts</a:t>
            </a: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1371601"/>
            <a:ext cx="8610600" cy="10813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2"/>
          <p:cNvSpPr txBox="1">
            <a:spLocks noRot="1" noChangeArrowheads="1"/>
          </p:cNvSpPr>
          <p:nvPr/>
        </p:nvSpPr>
        <p:spPr>
          <a:xfrm>
            <a:off x="2057400" y="2667000"/>
            <a:ext cx="7271084" cy="29718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285750" indent="-285750" algn="l">
              <a:buFont typeface="Wingdings" panose="05000000000000000000" pitchFamily="2" charset="2"/>
              <a:buChar char="ü"/>
            </a:pPr>
            <a:r>
              <a:rPr lang="en-US" sz="1600" dirty="0">
                <a:latin typeface="Arial" panose="020B0604020202020204" pitchFamily="34" charset="0"/>
                <a:cs typeface="Arial" panose="020B0604020202020204" pitchFamily="34" charset="0"/>
              </a:rPr>
              <a:t>Block 11:  for each gift(s) valued at $250 or more, list the following information:  the name and address of the source, the circumstances including a description of each gift and the value of the gift(s).</a:t>
            </a:r>
          </a:p>
          <a:p>
            <a:pPr marL="285750" indent="-285750" algn="l">
              <a:buFont typeface="Wingdings" panose="05000000000000000000" pitchFamily="2" charset="2"/>
              <a:buChar char="ü"/>
            </a:pPr>
            <a:endParaRPr lang="en-US" sz="1600" dirty="0">
              <a:latin typeface="Arial" panose="020B0604020202020204" pitchFamily="34" charset="0"/>
              <a:cs typeface="Arial" panose="020B0604020202020204" pitchFamily="34" charset="0"/>
            </a:endParaRPr>
          </a:p>
          <a:p>
            <a:pPr marL="285750" indent="-285750" algn="l">
              <a:buFont typeface="Wingdings" panose="05000000000000000000" pitchFamily="2" charset="2"/>
              <a:buChar char="ü"/>
            </a:pPr>
            <a:r>
              <a:rPr lang="en-US" sz="1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DO NOT REPORT </a:t>
            </a:r>
            <a:r>
              <a:rPr lang="en-US" sz="1600" dirty="0">
                <a:latin typeface="Arial" panose="020B0604020202020204" pitchFamily="34" charset="0"/>
                <a:cs typeface="Arial" panose="020B0604020202020204" pitchFamily="34" charset="0"/>
              </a:rPr>
              <a:t>gift(s) from family members</a:t>
            </a:r>
          </a:p>
          <a:p>
            <a:pPr marL="285750" indent="-285750" algn="l">
              <a:buFont typeface="Wingdings" panose="05000000000000000000" pitchFamily="2" charset="2"/>
              <a:buChar char="ü"/>
            </a:pPr>
            <a:r>
              <a:rPr lang="en-US" sz="1600" dirty="0">
                <a:latin typeface="Arial" panose="020B0604020202020204" pitchFamily="34" charset="0"/>
                <a:cs typeface="Arial" panose="020B0604020202020204" pitchFamily="34" charset="0"/>
              </a:rPr>
              <a:t>If you did not receive any reportable gift(s), then check the box to the right of “NONE”.</a:t>
            </a:r>
          </a:p>
        </p:txBody>
      </p:sp>
    </p:spTree>
    <p:extLst>
      <p:ext uri="{BB962C8B-B14F-4D97-AF65-F5344CB8AC3E}">
        <p14:creationId xmlns:p14="http://schemas.microsoft.com/office/powerpoint/2010/main" val="17575705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Rot="1" noChangeArrowheads="1"/>
          </p:cNvSpPr>
          <p:nvPr>
            <p:ph type="title"/>
          </p:nvPr>
        </p:nvSpPr>
        <p:spPr>
          <a:xfrm>
            <a:off x="1981200" y="381000"/>
            <a:ext cx="8229600" cy="710736"/>
          </a:xfrm>
        </p:spPr>
        <p:txBody>
          <a:bodyPr>
            <a:normAutofit fontScale="90000"/>
          </a:bodyPr>
          <a:lstStyle/>
          <a:p>
            <a:pPr algn="ctr"/>
            <a:r>
              <a:rPr lang="en-US" sz="2800" dirty="0">
                <a:latin typeface="Arial" panose="020B0604020202020204" pitchFamily="34" charset="0"/>
                <a:cs typeface="Arial" panose="020B0604020202020204" pitchFamily="34" charset="0"/>
              </a:rPr>
              <a:t>Block 12:  Transportation, Lodging and Hospitality</a:t>
            </a: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1206723"/>
            <a:ext cx="8686800" cy="7891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2"/>
          <p:cNvSpPr txBox="1">
            <a:spLocks noRot="1" noChangeArrowheads="1"/>
          </p:cNvSpPr>
          <p:nvPr/>
        </p:nvSpPr>
        <p:spPr>
          <a:xfrm>
            <a:off x="2167466" y="2201334"/>
            <a:ext cx="7271084" cy="3581400"/>
          </a:xfrm>
          <a:prstGeom prst="rect">
            <a:avLst/>
          </a:prstGeom>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285750" indent="-285750" algn="l">
              <a:buFont typeface="Wingdings" panose="05000000000000000000" pitchFamily="2" charset="2"/>
              <a:buChar char="ü"/>
            </a:pPr>
            <a:r>
              <a:rPr lang="en-US" sz="1600" dirty="0">
                <a:latin typeface="Arial" panose="020B0604020202020204" pitchFamily="34" charset="0"/>
                <a:cs typeface="Arial" panose="020B0604020202020204" pitchFamily="34" charset="0"/>
              </a:rPr>
              <a:t>Block 12:  List the name and address of each source and the amount of each payment/reimbursement by the source for transportation, lodging or hospitality that you received in connection with your public position </a:t>
            </a:r>
            <a:r>
              <a:rPr lang="en-US" sz="1600" u="sng" dirty="0">
                <a:latin typeface="Arial" panose="020B0604020202020204" pitchFamily="34" charset="0"/>
                <a:cs typeface="Arial" panose="020B0604020202020204" pitchFamily="34" charset="0"/>
              </a:rPr>
              <a:t>if the aggregate amount of such payments/reimbursements by the source exceeds $650 for the calendar year for which you are reporting.</a:t>
            </a:r>
          </a:p>
          <a:p>
            <a:pPr marL="285750" indent="-285750" algn="l">
              <a:buFont typeface="Wingdings" panose="05000000000000000000" pitchFamily="2" charset="2"/>
              <a:buChar char="ü"/>
            </a:pPr>
            <a:endParaRPr lang="en-US" sz="1600" u="sng" dirty="0">
              <a:latin typeface="Arial" panose="020B0604020202020204" pitchFamily="34" charset="0"/>
              <a:cs typeface="Arial" panose="020B0604020202020204" pitchFamily="34" charset="0"/>
            </a:endParaRPr>
          </a:p>
          <a:p>
            <a:pPr marL="285750" indent="-285750" algn="l">
              <a:buFont typeface="Wingdings" panose="05000000000000000000" pitchFamily="2" charset="2"/>
              <a:buChar char="ü"/>
            </a:pPr>
            <a:r>
              <a:rPr lang="en-US" sz="1600" dirty="0">
                <a:latin typeface="Arial" panose="020B0604020202020204" pitchFamily="34" charset="0"/>
                <a:cs typeface="Arial" panose="020B0604020202020204" pitchFamily="34" charset="0"/>
              </a:rPr>
              <a:t>Do not report reimbursements made by your governmental body or by an organization/association of public officials/employees of political subdivisions that you serve in an official capacity.</a:t>
            </a:r>
          </a:p>
          <a:p>
            <a:pPr marL="285750" indent="-285750" algn="l">
              <a:buFont typeface="Wingdings" panose="05000000000000000000" pitchFamily="2" charset="2"/>
              <a:buChar char="ü"/>
            </a:pPr>
            <a:endParaRPr lang="en-US" sz="1600" dirty="0">
              <a:latin typeface="Arial" panose="020B0604020202020204" pitchFamily="34" charset="0"/>
              <a:cs typeface="Arial" panose="020B0604020202020204" pitchFamily="34" charset="0"/>
            </a:endParaRPr>
          </a:p>
          <a:p>
            <a:pPr marL="285750" indent="-285750" algn="l">
              <a:buFont typeface="Wingdings" panose="05000000000000000000" pitchFamily="2" charset="2"/>
              <a:buChar char="ü"/>
            </a:pPr>
            <a:r>
              <a:rPr lang="en-US" sz="1600" dirty="0">
                <a:latin typeface="Arial" panose="020B0604020202020204" pitchFamily="34" charset="0"/>
                <a:cs typeface="Arial" panose="020B0604020202020204" pitchFamily="34" charset="0"/>
              </a:rPr>
              <a:t>Examples include:  Sporting events, golf, hotel, meals, drinks, movie tickets, spa/resort, conferences </a:t>
            </a:r>
          </a:p>
          <a:p>
            <a:pPr marL="285750" indent="-285750" algn="l">
              <a:buFont typeface="Wingdings" panose="05000000000000000000" pitchFamily="2" charset="2"/>
              <a:buChar char="ü"/>
            </a:pPr>
            <a:endParaRPr lang="en-US" sz="1600" dirty="0">
              <a:latin typeface="Arial" panose="020B0604020202020204" pitchFamily="34" charset="0"/>
              <a:cs typeface="Arial" panose="020B0604020202020204" pitchFamily="34" charset="0"/>
            </a:endParaRPr>
          </a:p>
          <a:p>
            <a:pPr marL="285750" indent="-285750" algn="l">
              <a:buFont typeface="Wingdings" panose="05000000000000000000" pitchFamily="2" charset="2"/>
              <a:buChar char="ü"/>
            </a:pPr>
            <a:r>
              <a:rPr lang="en-US" sz="1600" dirty="0">
                <a:latin typeface="Arial" panose="020B0604020202020204" pitchFamily="34" charset="0"/>
                <a:cs typeface="Arial" panose="020B0604020202020204" pitchFamily="34" charset="0"/>
              </a:rPr>
              <a:t>If you do not have any reportable transportation, lodging or hospitality, then check the box to the right of “NONE”.</a:t>
            </a:r>
          </a:p>
          <a:p>
            <a:pPr marL="285750" indent="-285750" algn="l">
              <a:buFont typeface="Wingdings" panose="05000000000000000000" pitchFamily="2" charset="2"/>
              <a:buChar char="ü"/>
            </a:pPr>
            <a:endParaRPr lang="en-US" sz="1600" u="sng" dirty="0">
              <a:solidFill>
                <a:schemeClr val="accent6"/>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111601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Rot="1" noChangeArrowheads="1"/>
          </p:cNvSpPr>
          <p:nvPr>
            <p:ph type="title"/>
          </p:nvPr>
        </p:nvSpPr>
        <p:spPr>
          <a:xfrm>
            <a:off x="1987215" y="76200"/>
            <a:ext cx="8229600" cy="1143000"/>
          </a:xfrm>
        </p:spPr>
        <p:txBody>
          <a:bodyPr>
            <a:normAutofit/>
          </a:bodyPr>
          <a:lstStyle/>
          <a:p>
            <a:pPr algn="ctr"/>
            <a:r>
              <a:rPr lang="en-US" sz="2800" dirty="0">
                <a:latin typeface="Arial" panose="020B0604020202020204" pitchFamily="34" charset="0"/>
                <a:cs typeface="Arial" panose="020B0604020202020204" pitchFamily="34" charset="0"/>
              </a:rPr>
              <a:t>Blocks 13:  Office, Directorship or Employment in any Business</a:t>
            </a: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1295401"/>
            <a:ext cx="8763000" cy="698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2"/>
          <p:cNvSpPr txBox="1">
            <a:spLocks noRot="1" noChangeArrowheads="1"/>
          </p:cNvSpPr>
          <p:nvPr/>
        </p:nvSpPr>
        <p:spPr>
          <a:xfrm>
            <a:off x="2081463" y="2122571"/>
            <a:ext cx="7271084" cy="571500"/>
          </a:xfrm>
          <a:prstGeom prst="rect">
            <a:avLst/>
          </a:prstGeom>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285750" indent="-285750" algn="l">
              <a:buFont typeface="Wingdings" panose="05000000000000000000" pitchFamily="2" charset="2"/>
              <a:buChar char="ü"/>
            </a:pPr>
            <a:r>
              <a:rPr lang="en-US" sz="1600" dirty="0">
                <a:latin typeface="Arial" panose="020B0604020202020204" pitchFamily="34" charset="0"/>
                <a:cs typeface="Arial" panose="020B0604020202020204" pitchFamily="34" charset="0"/>
              </a:rPr>
              <a:t>This block focuses solely on your status as an officer, director or employee, even if you receive no compensation for this position.</a:t>
            </a:r>
          </a:p>
        </p:txBody>
      </p:sp>
      <p:sp>
        <p:nvSpPr>
          <p:cNvPr id="11" name="Rectangle 2"/>
          <p:cNvSpPr txBox="1">
            <a:spLocks noRot="1" noChangeArrowheads="1"/>
          </p:cNvSpPr>
          <p:nvPr/>
        </p:nvSpPr>
        <p:spPr>
          <a:xfrm>
            <a:off x="2037347" y="4572000"/>
            <a:ext cx="7271084" cy="63566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285750" indent="-285750" algn="l">
              <a:buFont typeface="Wingdings" panose="05000000000000000000" pitchFamily="2" charset="2"/>
              <a:buChar char="ü"/>
            </a:pPr>
            <a:endParaRPr lang="en-US" sz="1600" dirty="0">
              <a:latin typeface="Arial" panose="020B0604020202020204" pitchFamily="34" charset="0"/>
              <a:cs typeface="Arial" panose="020B0604020202020204" pitchFamily="34" charset="0"/>
            </a:endParaRPr>
          </a:p>
        </p:txBody>
      </p:sp>
      <p:sp>
        <p:nvSpPr>
          <p:cNvPr id="10" name="Rectangle 2"/>
          <p:cNvSpPr txBox="1">
            <a:spLocks noRot="1" noChangeArrowheads="1"/>
          </p:cNvSpPr>
          <p:nvPr/>
        </p:nvSpPr>
        <p:spPr>
          <a:xfrm>
            <a:off x="2081463" y="2952307"/>
            <a:ext cx="7271084" cy="168943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285750" indent="-285750" algn="l">
              <a:buFont typeface="Wingdings" panose="05000000000000000000" pitchFamily="2" charset="2"/>
              <a:buChar char="ü"/>
            </a:pPr>
            <a:r>
              <a:rPr lang="en-US" sz="1600" dirty="0">
                <a:latin typeface="Arial" panose="020B0604020202020204" pitchFamily="34" charset="0"/>
                <a:cs typeface="Arial" panose="020B0604020202020204" pitchFamily="34" charset="0"/>
              </a:rPr>
              <a:t>List the name and address of the business entity (including non-profit business/boards) for any office that you hold (for example, President, Vice President, Secretary, Treasurer) or any directorship that you hold(through service on a governing board such as board of directors), and any employment that you have in any capacity whatsoever, as to any business entity. </a:t>
            </a:r>
          </a:p>
        </p:txBody>
      </p:sp>
      <p:sp>
        <p:nvSpPr>
          <p:cNvPr id="13" name="Rectangle 2"/>
          <p:cNvSpPr txBox="1">
            <a:spLocks noRot="1" noChangeArrowheads="1"/>
          </p:cNvSpPr>
          <p:nvPr/>
        </p:nvSpPr>
        <p:spPr>
          <a:xfrm>
            <a:off x="2037347" y="4919132"/>
            <a:ext cx="7271084" cy="63566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285750" indent="-285750" algn="l">
              <a:buFont typeface="Wingdings" panose="05000000000000000000" pitchFamily="2" charset="2"/>
              <a:buChar char="ü"/>
            </a:pPr>
            <a:r>
              <a:rPr lang="en-US" sz="1600" dirty="0">
                <a:latin typeface="Arial" panose="020B0604020202020204" pitchFamily="34" charset="0"/>
                <a:cs typeface="Arial" panose="020B0604020202020204" pitchFamily="34" charset="0"/>
              </a:rPr>
              <a:t>If you do not have any reportable Office, Directorship or Employment in any Business, check the box to the right of “NONE”.</a:t>
            </a:r>
          </a:p>
        </p:txBody>
      </p:sp>
    </p:spTree>
    <p:extLst>
      <p:ext uri="{BB962C8B-B14F-4D97-AF65-F5344CB8AC3E}">
        <p14:creationId xmlns:p14="http://schemas.microsoft.com/office/powerpoint/2010/main" val="19620512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13"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Rot="1" noChangeArrowheads="1"/>
          </p:cNvSpPr>
          <p:nvPr>
            <p:ph type="title"/>
          </p:nvPr>
        </p:nvSpPr>
        <p:spPr>
          <a:xfrm>
            <a:off x="1987215" y="76200"/>
            <a:ext cx="8229600" cy="1143000"/>
          </a:xfrm>
        </p:spPr>
        <p:txBody>
          <a:bodyPr>
            <a:normAutofit fontScale="90000"/>
          </a:bodyPr>
          <a:lstStyle/>
          <a:p>
            <a:r>
              <a:rPr lang="en-US" sz="2800" dirty="0">
                <a:latin typeface="Arial" panose="020B0604020202020204" pitchFamily="34" charset="0"/>
                <a:cs typeface="Arial" panose="020B0604020202020204" pitchFamily="34" charset="0"/>
              </a:rPr>
              <a:t>Blocks 14 and 15:  Financial Interest in any Legal Entity and Business Interests Transferred</a:t>
            </a:r>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2337" y="1219201"/>
            <a:ext cx="8915400" cy="6802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2"/>
          <p:cNvSpPr txBox="1">
            <a:spLocks noRot="1" noChangeArrowheads="1"/>
          </p:cNvSpPr>
          <p:nvPr/>
        </p:nvSpPr>
        <p:spPr>
          <a:xfrm>
            <a:off x="1995236" y="2209801"/>
            <a:ext cx="7271084" cy="112633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285750" indent="-285750" algn="l">
              <a:buFont typeface="Wingdings" panose="05000000000000000000" pitchFamily="2" charset="2"/>
              <a:buChar char="ü"/>
            </a:pPr>
            <a:r>
              <a:rPr lang="en-US" sz="1400" dirty="0">
                <a:latin typeface="Arial" panose="020B0604020202020204" pitchFamily="34" charset="0"/>
                <a:cs typeface="Arial" panose="020B0604020202020204" pitchFamily="34" charset="0"/>
              </a:rPr>
              <a:t>Block 14:  List the name and address and interest held in any business for profit of which you own more than 5% of the equity or assets.</a:t>
            </a:r>
          </a:p>
          <a:p>
            <a:pPr marL="285750" indent="-285750" algn="l">
              <a:buFont typeface="Wingdings" panose="05000000000000000000" pitchFamily="2" charset="2"/>
              <a:buChar char="ü"/>
            </a:pPr>
            <a:endParaRPr lang="en-US" sz="1400" dirty="0">
              <a:latin typeface="Arial" panose="020B0604020202020204" pitchFamily="34" charset="0"/>
              <a:cs typeface="Arial" panose="020B0604020202020204" pitchFamily="34" charset="0"/>
            </a:endParaRPr>
          </a:p>
          <a:p>
            <a:pPr marL="285750" indent="-285750" algn="l">
              <a:buFont typeface="Wingdings" panose="05000000000000000000" pitchFamily="2" charset="2"/>
              <a:buChar char="ü"/>
            </a:pPr>
            <a:r>
              <a:rPr lang="en-US" sz="1400" dirty="0">
                <a:latin typeface="Arial" panose="020B0604020202020204" pitchFamily="34" charset="0"/>
                <a:cs typeface="Arial" panose="020B0604020202020204" pitchFamily="34" charset="0"/>
              </a:rPr>
              <a:t>If you do not have any such financial interest to report, then check the box to the right of “NONE.”</a:t>
            </a:r>
          </a:p>
        </p:txBody>
      </p:sp>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400" y="3581400"/>
            <a:ext cx="8915400" cy="6381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2"/>
          <p:cNvSpPr txBox="1">
            <a:spLocks noRot="1" noChangeArrowheads="1"/>
          </p:cNvSpPr>
          <p:nvPr/>
        </p:nvSpPr>
        <p:spPr>
          <a:xfrm>
            <a:off x="1995236" y="4294190"/>
            <a:ext cx="7271084" cy="14478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285750" indent="-285750" algn="l">
              <a:buFont typeface="Wingdings" panose="05000000000000000000" pitchFamily="2" charset="2"/>
              <a:buChar char="ü"/>
            </a:pPr>
            <a:r>
              <a:rPr lang="en-US" sz="1600" dirty="0">
                <a:latin typeface="Arial" panose="020B0604020202020204" pitchFamily="34" charset="0"/>
                <a:cs typeface="Arial" panose="020B0604020202020204" pitchFamily="34" charset="0"/>
              </a:rPr>
              <a:t>List the name and address of any business which you transferred a financial interest (as defined in item 14) to a member of your immediate family, as well as the interest held, relationship to the individual and date of transfer.</a:t>
            </a:r>
          </a:p>
          <a:p>
            <a:pPr marL="285750" indent="-285750" algn="l">
              <a:buFont typeface="Wingdings" panose="05000000000000000000" pitchFamily="2" charset="2"/>
              <a:buChar char="ü"/>
            </a:pPr>
            <a:r>
              <a:rPr lang="en-US" sz="1600" dirty="0">
                <a:latin typeface="Arial" panose="020B0604020202020204" pitchFamily="34" charset="0"/>
                <a:cs typeface="Arial" panose="020B0604020202020204" pitchFamily="34" charset="0"/>
              </a:rPr>
              <a:t>If you did not transfer any such business interest, then check “NONE”.</a:t>
            </a:r>
          </a:p>
          <a:p>
            <a:pPr marL="285750" indent="-285750" algn="l">
              <a:buFont typeface="Wingdings" panose="05000000000000000000" pitchFamily="2" charset="2"/>
              <a:buChar char="ü"/>
            </a:pPr>
            <a:endParaRPr lang="en-US" sz="1600" dirty="0">
              <a:solidFill>
                <a:schemeClr val="accent6"/>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1315114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47"/>
                                        </p:tgtEl>
                                        <p:attrNameLst>
                                          <p:attrName>style.visibility</p:attrName>
                                        </p:attrNameLst>
                                      </p:cBhvr>
                                      <p:to>
                                        <p:strVal val="visible"/>
                                      </p:to>
                                    </p:set>
                                    <p:animEffect transition="in" filter="fade">
                                      <p:cBhvr>
                                        <p:cTn id="7" dur="500"/>
                                        <p:tgtEl>
                                          <p:spTgt spid="614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148"/>
                                        </p:tgtEl>
                                        <p:attrNameLst>
                                          <p:attrName>style.visibility</p:attrName>
                                        </p:attrNameLst>
                                      </p:cBhvr>
                                      <p:to>
                                        <p:strVal val="visible"/>
                                      </p:to>
                                    </p:set>
                                    <p:animEffect transition="in" filter="fade">
                                      <p:cBhvr>
                                        <p:cTn id="17" dur="500"/>
                                        <p:tgtEl>
                                          <p:spTgt spid="614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Rot="1" noChangeArrowheads="1"/>
          </p:cNvSpPr>
          <p:nvPr>
            <p:ph type="title"/>
          </p:nvPr>
        </p:nvSpPr>
        <p:spPr>
          <a:xfrm>
            <a:off x="1981200" y="533400"/>
            <a:ext cx="8229600" cy="634536"/>
          </a:xfrm>
        </p:spPr>
        <p:txBody>
          <a:bodyPr>
            <a:normAutofit/>
          </a:bodyPr>
          <a:lstStyle/>
          <a:p>
            <a:pPr algn="ctr"/>
            <a:r>
              <a:rPr lang="en-US" sz="2800" dirty="0">
                <a:latin typeface="Arial" panose="020B0604020202020204" pitchFamily="34" charset="0"/>
                <a:cs typeface="Arial" panose="020B0604020202020204" pitchFamily="34" charset="0"/>
              </a:rPr>
              <a:t>Signature and Date Block</a:t>
            </a: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1576137"/>
            <a:ext cx="8686800" cy="1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2"/>
          <p:cNvSpPr txBox="1">
            <a:spLocks noRot="1" noChangeArrowheads="1"/>
          </p:cNvSpPr>
          <p:nvPr/>
        </p:nvSpPr>
        <p:spPr>
          <a:xfrm>
            <a:off x="2314074" y="2895600"/>
            <a:ext cx="7271084" cy="13716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285750" indent="-285750" algn="l">
              <a:buFont typeface="Wingdings" panose="05000000000000000000" pitchFamily="2" charset="2"/>
              <a:buChar char="ü"/>
            </a:pPr>
            <a:r>
              <a:rPr lang="en-US" sz="1600" dirty="0">
                <a:latin typeface="Arial" panose="020B0604020202020204" pitchFamily="34" charset="0"/>
                <a:cs typeface="Arial" panose="020B0604020202020204" pitchFamily="34" charset="0"/>
              </a:rPr>
              <a:t>Signature block:  Sign the form and enter the </a:t>
            </a:r>
            <a:r>
              <a:rPr lang="en-US" sz="1600" b="1" u="sng" dirty="0">
                <a:latin typeface="Arial" panose="020B0604020202020204" pitchFamily="34" charset="0"/>
                <a:cs typeface="Arial" panose="020B0604020202020204" pitchFamily="34" charset="0"/>
              </a:rPr>
              <a:t>current</a:t>
            </a:r>
            <a:r>
              <a:rPr lang="en-US" sz="1600" dirty="0">
                <a:latin typeface="Arial" panose="020B0604020202020204" pitchFamily="34" charset="0"/>
                <a:cs typeface="Arial" panose="020B0604020202020204" pitchFamily="34" charset="0"/>
              </a:rPr>
              <a:t> date.</a:t>
            </a:r>
          </a:p>
          <a:p>
            <a:pPr marL="285750" indent="-285750" algn="l">
              <a:buFont typeface="Wingdings" panose="05000000000000000000" pitchFamily="2" charset="2"/>
              <a:buChar char="ü"/>
            </a:pPr>
            <a:endParaRPr lang="en-US" sz="1600" dirty="0">
              <a:latin typeface="Arial" panose="020B0604020202020204" pitchFamily="34" charset="0"/>
              <a:cs typeface="Arial" panose="020B0604020202020204" pitchFamily="34" charset="0"/>
            </a:endParaRPr>
          </a:p>
          <a:p>
            <a:pPr marL="285750" indent="-285750" algn="l">
              <a:buFont typeface="Wingdings" panose="05000000000000000000" pitchFamily="2" charset="2"/>
              <a:buChar char="ü"/>
            </a:pPr>
            <a:r>
              <a:rPr lang="en-US" sz="1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IMPORTANT</a:t>
            </a:r>
            <a:r>
              <a:rPr lang="en-US" sz="1600" dirty="0">
                <a:latin typeface="Arial" panose="020B0604020202020204" pitchFamily="34" charset="0"/>
                <a:cs typeface="Arial" panose="020B0604020202020204" pitchFamily="34" charset="0"/>
              </a:rPr>
              <a:t>:  Do not back date the form.  </a:t>
            </a:r>
            <a:r>
              <a:rPr lang="en-US" sz="1600" i="1" dirty="0">
                <a:latin typeface="Arial" panose="020B0604020202020204" pitchFamily="34" charset="0"/>
                <a:cs typeface="Arial" panose="020B0604020202020204" pitchFamily="34" charset="0"/>
              </a:rPr>
              <a:t>Better late than never.</a:t>
            </a:r>
            <a:r>
              <a:rPr lang="en-US" sz="1600" i="1" dirty="0">
                <a:solidFill>
                  <a:srgbClr val="4254FC"/>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6998949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5" name="Rectangle 3"/>
          <p:cNvSpPr>
            <a:spLocks noGrp="1" noChangeArrowheads="1"/>
          </p:cNvSpPr>
          <p:nvPr>
            <p:ph sz="quarter" idx="13"/>
          </p:nvPr>
        </p:nvSpPr>
        <p:spPr>
          <a:xfrm>
            <a:off x="1844040" y="1498600"/>
            <a:ext cx="7680960" cy="3435773"/>
          </a:xfrm>
          <a:prstGeom prst="rect">
            <a:avLst/>
          </a:prstGeom>
        </p:spPr>
        <p:txBody>
          <a:bodyPr>
            <a:normAutofit/>
          </a:bodyPr>
          <a:lstStyle/>
          <a:p>
            <a:r>
              <a:rPr lang="en-US" u="sng" dirty="0">
                <a:latin typeface="Arial Black" panose="020B0A04020102020204" pitchFamily="34" charset="0"/>
              </a:rPr>
              <a:t>Block 7 – Year:</a:t>
            </a:r>
          </a:p>
          <a:p>
            <a:pPr lvl="1"/>
            <a:r>
              <a:rPr lang="en-US" dirty="0">
                <a:latin typeface="Arial Black" panose="020B0A04020102020204" pitchFamily="34" charset="0"/>
              </a:rPr>
              <a:t>Remember you are always filing for the prior calendar year.  </a:t>
            </a:r>
          </a:p>
          <a:p>
            <a:pPr lvl="1"/>
            <a:endParaRPr lang="en-US" dirty="0">
              <a:latin typeface="Arial Black" panose="020B0A04020102020204" pitchFamily="34" charset="0"/>
            </a:endParaRPr>
          </a:p>
          <a:p>
            <a:r>
              <a:rPr lang="en-US" u="sng" dirty="0">
                <a:latin typeface="Arial Black" panose="020B0A04020102020204" pitchFamily="34" charset="0"/>
              </a:rPr>
              <a:t>Block 10 – Direct or Indirect Sources of Income:</a:t>
            </a:r>
          </a:p>
          <a:p>
            <a:pPr lvl="1"/>
            <a:r>
              <a:rPr lang="en-US" dirty="0">
                <a:latin typeface="Arial Black" panose="020B0A04020102020204" pitchFamily="34" charset="0"/>
              </a:rPr>
              <a:t>Many filers forget to include their primary position in Block 10.  </a:t>
            </a:r>
          </a:p>
        </p:txBody>
      </p:sp>
      <p:sp>
        <p:nvSpPr>
          <p:cNvPr id="5" name="Title 1"/>
          <p:cNvSpPr txBox="1">
            <a:spLocks/>
          </p:cNvSpPr>
          <p:nvPr/>
        </p:nvSpPr>
        <p:spPr>
          <a:xfrm>
            <a:off x="2209800" y="76200"/>
            <a:ext cx="7315200" cy="990600"/>
          </a:xfrm>
          <a:prstGeom prst="rect">
            <a:avLst/>
          </a:prstGeom>
        </p:spPr>
        <p:style>
          <a:lnRef idx="1">
            <a:schemeClr val="dk1"/>
          </a:lnRef>
          <a:fillRef idx="2">
            <a:schemeClr val="dk1"/>
          </a:fillRef>
          <a:effectRef idx="1">
            <a:schemeClr val="dk1"/>
          </a:effectRef>
          <a:fontRef idx="minor">
            <a:schemeClr val="dk1"/>
          </a:fontRef>
        </p:style>
        <p:txBody>
          <a:bodyPr vert="horz" lIns="91440" tIns="45720" rIns="91440" bIns="45720" rtlCol="0" anchor="ctr">
            <a:normAutofit fontScale="75000" lnSpcReduction="20000"/>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sz="5400" dirty="0">
                <a:latin typeface="Garamond" panose="02020404030301010803" pitchFamily="18" charset="0"/>
              </a:rPr>
              <a:t>Most Common SFI Filing Errors</a:t>
            </a:r>
          </a:p>
        </p:txBody>
      </p:sp>
      <p:sp>
        <p:nvSpPr>
          <p:cNvPr id="6" name="Title 1"/>
          <p:cNvSpPr txBox="1">
            <a:spLocks/>
          </p:cNvSpPr>
          <p:nvPr/>
        </p:nvSpPr>
        <p:spPr bwMode="auto">
          <a:xfrm>
            <a:off x="1676400" y="6432471"/>
            <a:ext cx="1016000"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fontScale="97500"/>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fontAlgn="auto" hangingPunct="1">
              <a:spcAft>
                <a:spcPts val="0"/>
              </a:spcAft>
              <a:defRPr/>
            </a:pPr>
            <a:endParaRPr lang="en-US" sz="110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34532389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7155">
                                            <p:txEl>
                                              <p:pRg st="0" end="0"/>
                                            </p:txEl>
                                          </p:spTgt>
                                        </p:tgtEl>
                                        <p:attrNameLst>
                                          <p:attrName>style.visibility</p:attrName>
                                        </p:attrNameLst>
                                      </p:cBhvr>
                                      <p:to>
                                        <p:strVal val="visible"/>
                                      </p:to>
                                    </p:set>
                                    <p:animEffect transition="in" filter="fade">
                                      <p:cBhvr>
                                        <p:cTn id="7" dur="500"/>
                                        <p:tgtEl>
                                          <p:spTgt spid="17715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77155">
                                            <p:txEl>
                                              <p:pRg st="1" end="1"/>
                                            </p:txEl>
                                          </p:spTgt>
                                        </p:tgtEl>
                                        <p:attrNameLst>
                                          <p:attrName>style.visibility</p:attrName>
                                        </p:attrNameLst>
                                      </p:cBhvr>
                                      <p:to>
                                        <p:strVal val="visible"/>
                                      </p:to>
                                    </p:set>
                                    <p:animEffect transition="in" filter="fade">
                                      <p:cBhvr>
                                        <p:cTn id="10" dur="500"/>
                                        <p:tgtEl>
                                          <p:spTgt spid="177155">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77155">
                                            <p:txEl>
                                              <p:pRg st="3" end="3"/>
                                            </p:txEl>
                                          </p:spTgt>
                                        </p:tgtEl>
                                        <p:attrNameLst>
                                          <p:attrName>style.visibility</p:attrName>
                                        </p:attrNameLst>
                                      </p:cBhvr>
                                      <p:to>
                                        <p:strVal val="visible"/>
                                      </p:to>
                                    </p:set>
                                    <p:animEffect transition="in" filter="fade">
                                      <p:cBhvr>
                                        <p:cTn id="15" dur="500"/>
                                        <p:tgtEl>
                                          <p:spTgt spid="177155">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77155">
                                            <p:txEl>
                                              <p:pRg st="4" end="4"/>
                                            </p:txEl>
                                          </p:spTgt>
                                        </p:tgtEl>
                                        <p:attrNameLst>
                                          <p:attrName>style.visibility</p:attrName>
                                        </p:attrNameLst>
                                      </p:cBhvr>
                                      <p:to>
                                        <p:strVal val="visible"/>
                                      </p:to>
                                    </p:set>
                                    <p:animEffect transition="in" filter="fade">
                                      <p:cBhvr>
                                        <p:cTn id="18" dur="500"/>
                                        <p:tgtEl>
                                          <p:spTgt spid="17715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7" name="Rectangle 3"/>
          <p:cNvSpPr>
            <a:spLocks noGrp="1" noChangeArrowheads="1"/>
          </p:cNvSpPr>
          <p:nvPr>
            <p:ph sz="quarter" idx="13"/>
          </p:nvPr>
        </p:nvSpPr>
        <p:spPr>
          <a:xfrm>
            <a:off x="1876426" y="1463040"/>
            <a:ext cx="7680960" cy="4724400"/>
          </a:xfrm>
          <a:prstGeom prst="rect">
            <a:avLst/>
          </a:prstGeom>
        </p:spPr>
        <p:txBody>
          <a:bodyPr>
            <a:normAutofit/>
          </a:bodyPr>
          <a:lstStyle/>
          <a:p>
            <a:pPr>
              <a:lnSpc>
                <a:spcPct val="80000"/>
              </a:lnSpc>
            </a:pPr>
            <a:r>
              <a:rPr lang="en-US" sz="2200" dirty="0">
                <a:latin typeface="Arial Black" panose="020B0A04020102020204" pitchFamily="34" charset="0"/>
              </a:rPr>
              <a:t>The form is considered deficient if any block is not completed or if the signature or date is missing.</a:t>
            </a:r>
            <a:endParaRPr lang="en-US" sz="2200" b="1" dirty="0">
              <a:latin typeface="Arial Black" panose="020B0A04020102020204" pitchFamily="34" charset="0"/>
            </a:endParaRPr>
          </a:p>
          <a:p>
            <a:pPr>
              <a:lnSpc>
                <a:spcPct val="80000"/>
              </a:lnSpc>
              <a:buFont typeface="Wingdings" pitchFamily="2" charset="2"/>
              <a:buNone/>
            </a:pPr>
            <a:endParaRPr lang="en-US" sz="2200" b="1" dirty="0">
              <a:latin typeface="Arial Black" panose="020B0A04020102020204" pitchFamily="34" charset="0"/>
            </a:endParaRPr>
          </a:p>
          <a:p>
            <a:pPr>
              <a:lnSpc>
                <a:spcPct val="80000"/>
              </a:lnSpc>
            </a:pPr>
            <a:r>
              <a:rPr lang="en-US" sz="2200" dirty="0">
                <a:latin typeface="Arial Black" panose="020B0A04020102020204" pitchFamily="34" charset="0"/>
              </a:rPr>
              <a:t>Always sign the form using the current date.</a:t>
            </a:r>
            <a:endParaRPr lang="en-US" sz="2200" b="1" baseline="30000" dirty="0">
              <a:latin typeface="Arial Black" panose="020B0A04020102020204" pitchFamily="34" charset="0"/>
            </a:endParaRPr>
          </a:p>
          <a:p>
            <a:pPr>
              <a:lnSpc>
                <a:spcPct val="80000"/>
              </a:lnSpc>
              <a:buFont typeface="Wingdings" pitchFamily="2" charset="2"/>
              <a:buNone/>
            </a:pPr>
            <a:endParaRPr lang="en-US" sz="2200" b="1" baseline="30000" dirty="0">
              <a:latin typeface="Arial Black" panose="020B0A04020102020204" pitchFamily="34" charset="0"/>
            </a:endParaRPr>
          </a:p>
          <a:p>
            <a:pPr>
              <a:lnSpc>
                <a:spcPct val="80000"/>
              </a:lnSpc>
            </a:pPr>
            <a:r>
              <a:rPr lang="en-US" sz="2200" dirty="0">
                <a:latin typeface="Arial Black" panose="020B0A04020102020204" pitchFamily="34" charset="0"/>
              </a:rPr>
              <a:t>Filers serving in multiple capacities will need to submit a paper version and/or a copy of their electronically filed form to all required filing locations.  However, one form can be completed for all positions.</a:t>
            </a:r>
          </a:p>
          <a:p>
            <a:pPr>
              <a:lnSpc>
                <a:spcPct val="80000"/>
              </a:lnSpc>
            </a:pPr>
            <a:endParaRPr lang="en-US" sz="2800" b="1" dirty="0"/>
          </a:p>
        </p:txBody>
      </p:sp>
      <p:sp>
        <p:nvSpPr>
          <p:cNvPr id="5" name="Title 1"/>
          <p:cNvSpPr txBox="1">
            <a:spLocks/>
          </p:cNvSpPr>
          <p:nvPr/>
        </p:nvSpPr>
        <p:spPr>
          <a:xfrm>
            <a:off x="2085474" y="330869"/>
            <a:ext cx="7772400" cy="533399"/>
          </a:xfrm>
          <a:prstGeom prst="rect">
            <a:avLst/>
          </a:prstGeom>
        </p:spPr>
        <p:style>
          <a:lnRef idx="1">
            <a:schemeClr val="dk1"/>
          </a:lnRef>
          <a:fillRef idx="2">
            <a:schemeClr val="dk1"/>
          </a:fillRef>
          <a:effectRef idx="1">
            <a:schemeClr val="dk1"/>
          </a:effectRef>
          <a:fontRef idx="minor">
            <a:schemeClr val="dk1"/>
          </a:fontRef>
        </p:style>
        <p:txBody>
          <a:bodyPr vert="horz" lIns="91440" tIns="45720" rIns="91440" bIns="45720" rtlCol="0" anchor="ctr">
            <a:normAutofit fontScale="60000" lnSpcReduction="20000"/>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sz="5400" dirty="0">
                <a:latin typeface="Garamond" panose="02020404030301010803" pitchFamily="18" charset="0"/>
              </a:rPr>
              <a:t>SFI Form – Key Instructions</a:t>
            </a:r>
          </a:p>
        </p:txBody>
      </p:sp>
    </p:spTree>
    <p:extLst>
      <p:ext uri="{BB962C8B-B14F-4D97-AF65-F5344CB8AC3E}">
        <p14:creationId xmlns:p14="http://schemas.microsoft.com/office/powerpoint/2010/main" val="14352584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0227">
                                            <p:txEl>
                                              <p:pRg st="0" end="0"/>
                                            </p:txEl>
                                          </p:spTgt>
                                        </p:tgtEl>
                                        <p:attrNameLst>
                                          <p:attrName>style.visibility</p:attrName>
                                        </p:attrNameLst>
                                      </p:cBhvr>
                                      <p:to>
                                        <p:strVal val="visible"/>
                                      </p:to>
                                    </p:set>
                                    <p:animEffect transition="in" filter="fade">
                                      <p:cBhvr>
                                        <p:cTn id="7" dur="500"/>
                                        <p:tgtEl>
                                          <p:spTgt spid="1802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0227">
                                            <p:txEl>
                                              <p:pRg st="2" end="2"/>
                                            </p:txEl>
                                          </p:spTgt>
                                        </p:tgtEl>
                                        <p:attrNameLst>
                                          <p:attrName>style.visibility</p:attrName>
                                        </p:attrNameLst>
                                      </p:cBhvr>
                                      <p:to>
                                        <p:strVal val="visible"/>
                                      </p:to>
                                    </p:set>
                                    <p:animEffect transition="in" filter="fade">
                                      <p:cBhvr>
                                        <p:cTn id="12" dur="500"/>
                                        <p:tgtEl>
                                          <p:spTgt spid="18022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80227">
                                            <p:txEl>
                                              <p:pRg st="4" end="4"/>
                                            </p:txEl>
                                          </p:spTgt>
                                        </p:tgtEl>
                                        <p:attrNameLst>
                                          <p:attrName>style.visibility</p:attrName>
                                        </p:attrNameLst>
                                      </p:cBhvr>
                                      <p:to>
                                        <p:strVal val="visible"/>
                                      </p:to>
                                    </p:set>
                                    <p:animEffect transition="in" filter="fade">
                                      <p:cBhvr>
                                        <p:cTn id="17" dur="500"/>
                                        <p:tgtEl>
                                          <p:spTgt spid="1802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7" name="Rectangle 3"/>
          <p:cNvSpPr>
            <a:spLocks noGrp="1" noChangeArrowheads="1"/>
          </p:cNvSpPr>
          <p:nvPr>
            <p:ph sz="quarter" idx="13"/>
          </p:nvPr>
        </p:nvSpPr>
        <p:spPr>
          <a:xfrm>
            <a:off x="550334" y="1209040"/>
            <a:ext cx="10778066" cy="4969430"/>
          </a:xfrm>
          <a:prstGeom prst="rect">
            <a:avLst/>
          </a:prstGeom>
        </p:spPr>
        <p:txBody>
          <a:bodyPr>
            <a:normAutofit/>
          </a:bodyPr>
          <a:lstStyle/>
          <a:p>
            <a:pPr>
              <a:lnSpc>
                <a:spcPct val="80000"/>
              </a:lnSpc>
            </a:pPr>
            <a:r>
              <a:rPr lang="en-US" sz="2800" dirty="0"/>
              <a:t>The paper form is available from your entity or the Ethics Commission website as follows:</a:t>
            </a:r>
          </a:p>
          <a:p>
            <a:pPr lvl="1">
              <a:lnSpc>
                <a:spcPct val="80000"/>
              </a:lnSpc>
            </a:pPr>
            <a:r>
              <a:rPr lang="en-US" dirty="0"/>
              <a:t>Go to our website:  </a:t>
            </a:r>
            <a:r>
              <a:rPr lang="en-US" dirty="0">
                <a:hlinkClick r:id="rId3"/>
              </a:rPr>
              <a:t>www.ethics.pa.gov</a:t>
            </a:r>
            <a:endParaRPr lang="en-US" dirty="0"/>
          </a:p>
          <a:p>
            <a:pPr lvl="1">
              <a:lnSpc>
                <a:spcPct val="80000"/>
              </a:lnSpc>
            </a:pPr>
            <a:r>
              <a:rPr lang="en-US" dirty="0"/>
              <a:t>Go to the Forms and Publications section.</a:t>
            </a:r>
          </a:p>
          <a:p>
            <a:pPr lvl="1">
              <a:lnSpc>
                <a:spcPct val="80000"/>
              </a:lnSpc>
            </a:pPr>
            <a:r>
              <a:rPr lang="en-US" dirty="0"/>
              <a:t>Click on the link entitled “Forms Library”</a:t>
            </a:r>
          </a:p>
          <a:p>
            <a:pPr lvl="1">
              <a:lnSpc>
                <a:spcPct val="80000"/>
              </a:lnSpc>
            </a:pPr>
            <a:r>
              <a:rPr lang="en-US" dirty="0"/>
              <a:t>Select SEC-1 Statement of Financial Interests </a:t>
            </a:r>
          </a:p>
          <a:p>
            <a:pPr lvl="1">
              <a:lnSpc>
                <a:spcPct val="80000"/>
              </a:lnSpc>
            </a:pPr>
            <a:r>
              <a:rPr lang="en-US" dirty="0"/>
              <a:t>Print as many copies as needed</a:t>
            </a:r>
            <a:endParaRPr lang="en-US" sz="2800" dirty="0"/>
          </a:p>
          <a:p>
            <a:pPr>
              <a:lnSpc>
                <a:spcPct val="80000"/>
              </a:lnSpc>
            </a:pPr>
            <a:r>
              <a:rPr lang="en-US" sz="2800" dirty="0"/>
              <a:t>File online at our website:</a:t>
            </a:r>
          </a:p>
          <a:p>
            <a:pPr lvl="1">
              <a:lnSpc>
                <a:spcPct val="80000"/>
              </a:lnSpc>
            </a:pPr>
            <a:r>
              <a:rPr lang="en-US" dirty="0"/>
              <a:t>Go to our website:  </a:t>
            </a:r>
            <a:r>
              <a:rPr lang="en-US" dirty="0">
                <a:hlinkClick r:id="rId3"/>
              </a:rPr>
              <a:t>www.ethics.pa.gov</a:t>
            </a:r>
            <a:endParaRPr lang="en-US" dirty="0"/>
          </a:p>
          <a:p>
            <a:pPr lvl="1">
              <a:lnSpc>
                <a:spcPct val="80000"/>
              </a:lnSpc>
            </a:pPr>
            <a:r>
              <a:rPr lang="en-US" dirty="0"/>
              <a:t>Click on the link “Online Filing”</a:t>
            </a:r>
          </a:p>
          <a:p>
            <a:pPr lvl="1">
              <a:lnSpc>
                <a:spcPct val="80000"/>
              </a:lnSpc>
            </a:pPr>
            <a:r>
              <a:rPr lang="en-US" dirty="0"/>
              <a:t>Click on the link entitled “Web Statement of Financial Interests Form”</a:t>
            </a:r>
          </a:p>
          <a:p>
            <a:pPr lvl="1">
              <a:lnSpc>
                <a:spcPct val="80000"/>
              </a:lnSpc>
            </a:pPr>
            <a:r>
              <a:rPr lang="en-US" dirty="0"/>
              <a:t>Follow the instructions on the screen</a:t>
            </a:r>
          </a:p>
          <a:p>
            <a:pPr>
              <a:lnSpc>
                <a:spcPct val="80000"/>
              </a:lnSpc>
            </a:pPr>
            <a:endParaRPr lang="en-US" sz="2800" b="1" dirty="0"/>
          </a:p>
        </p:txBody>
      </p:sp>
      <p:sp>
        <p:nvSpPr>
          <p:cNvPr id="5" name="Title 1"/>
          <p:cNvSpPr txBox="1">
            <a:spLocks/>
          </p:cNvSpPr>
          <p:nvPr/>
        </p:nvSpPr>
        <p:spPr>
          <a:xfrm>
            <a:off x="2209800" y="76200"/>
            <a:ext cx="6970294" cy="990600"/>
          </a:xfrm>
          <a:prstGeom prst="rect">
            <a:avLst/>
          </a:prstGeom>
        </p:spPr>
        <p:style>
          <a:lnRef idx="1">
            <a:schemeClr val="dk1"/>
          </a:lnRef>
          <a:fillRef idx="2">
            <a:schemeClr val="dk1"/>
          </a:fillRef>
          <a:effectRef idx="1">
            <a:schemeClr val="dk1"/>
          </a:effectRef>
          <a:fontRef idx="minor">
            <a:schemeClr val="dk1"/>
          </a:fontRef>
        </p:style>
        <p:txBody>
          <a:bodyPr vert="horz" lIns="91440" tIns="45720" rIns="91440" bIns="45720" rtlCol="0" anchor="ctr">
            <a:normAutofit fontScale="67500" lnSpcReduction="20000"/>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sz="5400" dirty="0">
                <a:latin typeface="Garamond" panose="02020404030301010803" pitchFamily="18" charset="0"/>
              </a:rPr>
              <a:t>Statement of Financial Interests – Filing Options</a:t>
            </a:r>
          </a:p>
        </p:txBody>
      </p:sp>
    </p:spTree>
    <p:extLst>
      <p:ext uri="{BB962C8B-B14F-4D97-AF65-F5344CB8AC3E}">
        <p14:creationId xmlns:p14="http://schemas.microsoft.com/office/powerpoint/2010/main" val="40516406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80227">
                                            <p:txEl>
                                              <p:pRg st="0" end="0"/>
                                            </p:txEl>
                                          </p:spTgt>
                                        </p:tgtEl>
                                        <p:attrNameLst>
                                          <p:attrName>style.visibility</p:attrName>
                                        </p:attrNameLst>
                                      </p:cBhvr>
                                      <p:to>
                                        <p:strVal val="visible"/>
                                      </p:to>
                                    </p:set>
                                    <p:animEffect transition="in" filter="fade">
                                      <p:cBhvr>
                                        <p:cTn id="7" dur="500"/>
                                        <p:tgtEl>
                                          <p:spTgt spid="180227">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80227">
                                            <p:txEl>
                                              <p:pRg st="1" end="1"/>
                                            </p:txEl>
                                          </p:spTgt>
                                        </p:tgtEl>
                                        <p:attrNameLst>
                                          <p:attrName>style.visibility</p:attrName>
                                        </p:attrNameLst>
                                      </p:cBhvr>
                                      <p:to>
                                        <p:strVal val="visible"/>
                                      </p:to>
                                    </p:set>
                                    <p:animEffect transition="in" filter="fade">
                                      <p:cBhvr>
                                        <p:cTn id="10" dur="500"/>
                                        <p:tgtEl>
                                          <p:spTgt spid="180227">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80227">
                                            <p:txEl>
                                              <p:pRg st="2" end="2"/>
                                            </p:txEl>
                                          </p:spTgt>
                                        </p:tgtEl>
                                        <p:attrNameLst>
                                          <p:attrName>style.visibility</p:attrName>
                                        </p:attrNameLst>
                                      </p:cBhvr>
                                      <p:to>
                                        <p:strVal val="visible"/>
                                      </p:to>
                                    </p:set>
                                    <p:animEffect transition="in" filter="fade">
                                      <p:cBhvr>
                                        <p:cTn id="13" dur="500"/>
                                        <p:tgtEl>
                                          <p:spTgt spid="180227">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80227">
                                            <p:txEl>
                                              <p:pRg st="3" end="3"/>
                                            </p:txEl>
                                          </p:spTgt>
                                        </p:tgtEl>
                                        <p:attrNameLst>
                                          <p:attrName>style.visibility</p:attrName>
                                        </p:attrNameLst>
                                      </p:cBhvr>
                                      <p:to>
                                        <p:strVal val="visible"/>
                                      </p:to>
                                    </p:set>
                                    <p:animEffect transition="in" filter="fade">
                                      <p:cBhvr>
                                        <p:cTn id="16" dur="500"/>
                                        <p:tgtEl>
                                          <p:spTgt spid="180227">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80227">
                                            <p:txEl>
                                              <p:pRg st="4" end="4"/>
                                            </p:txEl>
                                          </p:spTgt>
                                        </p:tgtEl>
                                        <p:attrNameLst>
                                          <p:attrName>style.visibility</p:attrName>
                                        </p:attrNameLst>
                                      </p:cBhvr>
                                      <p:to>
                                        <p:strVal val="visible"/>
                                      </p:to>
                                    </p:set>
                                    <p:animEffect transition="in" filter="fade">
                                      <p:cBhvr>
                                        <p:cTn id="19" dur="500"/>
                                        <p:tgtEl>
                                          <p:spTgt spid="180227">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180227">
                                            <p:txEl>
                                              <p:pRg st="5" end="5"/>
                                            </p:txEl>
                                          </p:spTgt>
                                        </p:tgtEl>
                                        <p:attrNameLst>
                                          <p:attrName>style.visibility</p:attrName>
                                        </p:attrNameLst>
                                      </p:cBhvr>
                                      <p:to>
                                        <p:strVal val="visible"/>
                                      </p:to>
                                    </p:set>
                                    <p:animEffect transition="in" filter="fade">
                                      <p:cBhvr>
                                        <p:cTn id="22" dur="500"/>
                                        <p:tgtEl>
                                          <p:spTgt spid="180227">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80227">
                                            <p:txEl>
                                              <p:pRg st="6" end="6"/>
                                            </p:txEl>
                                          </p:spTgt>
                                        </p:tgtEl>
                                        <p:attrNameLst>
                                          <p:attrName>style.visibility</p:attrName>
                                        </p:attrNameLst>
                                      </p:cBhvr>
                                      <p:to>
                                        <p:strVal val="visible"/>
                                      </p:to>
                                    </p:set>
                                    <p:animEffect transition="in" filter="fade">
                                      <p:cBhvr>
                                        <p:cTn id="27" dur="500"/>
                                        <p:tgtEl>
                                          <p:spTgt spid="180227">
                                            <p:txEl>
                                              <p:pRg st="6" end="6"/>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180227">
                                            <p:txEl>
                                              <p:pRg st="7" end="7"/>
                                            </p:txEl>
                                          </p:spTgt>
                                        </p:tgtEl>
                                        <p:attrNameLst>
                                          <p:attrName>style.visibility</p:attrName>
                                        </p:attrNameLst>
                                      </p:cBhvr>
                                      <p:to>
                                        <p:strVal val="visible"/>
                                      </p:to>
                                    </p:set>
                                    <p:animEffect transition="in" filter="fade">
                                      <p:cBhvr>
                                        <p:cTn id="30" dur="500"/>
                                        <p:tgtEl>
                                          <p:spTgt spid="180227">
                                            <p:txEl>
                                              <p:pRg st="7" end="7"/>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180227">
                                            <p:txEl>
                                              <p:pRg st="8" end="8"/>
                                            </p:txEl>
                                          </p:spTgt>
                                        </p:tgtEl>
                                        <p:attrNameLst>
                                          <p:attrName>style.visibility</p:attrName>
                                        </p:attrNameLst>
                                      </p:cBhvr>
                                      <p:to>
                                        <p:strVal val="visible"/>
                                      </p:to>
                                    </p:set>
                                    <p:animEffect transition="in" filter="fade">
                                      <p:cBhvr>
                                        <p:cTn id="33" dur="500"/>
                                        <p:tgtEl>
                                          <p:spTgt spid="180227">
                                            <p:txEl>
                                              <p:pRg st="8" end="8"/>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180227">
                                            <p:txEl>
                                              <p:pRg st="9" end="9"/>
                                            </p:txEl>
                                          </p:spTgt>
                                        </p:tgtEl>
                                        <p:attrNameLst>
                                          <p:attrName>style.visibility</p:attrName>
                                        </p:attrNameLst>
                                      </p:cBhvr>
                                      <p:to>
                                        <p:strVal val="visible"/>
                                      </p:to>
                                    </p:set>
                                    <p:animEffect transition="in" filter="fade">
                                      <p:cBhvr>
                                        <p:cTn id="36" dur="500"/>
                                        <p:tgtEl>
                                          <p:spTgt spid="180227">
                                            <p:txEl>
                                              <p:pRg st="9" end="9"/>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180227">
                                            <p:txEl>
                                              <p:pRg st="10" end="10"/>
                                            </p:txEl>
                                          </p:spTgt>
                                        </p:tgtEl>
                                        <p:attrNameLst>
                                          <p:attrName>style.visibility</p:attrName>
                                        </p:attrNameLst>
                                      </p:cBhvr>
                                      <p:to>
                                        <p:strVal val="visible"/>
                                      </p:to>
                                    </p:set>
                                    <p:animEffect transition="in" filter="fade">
                                      <p:cBhvr>
                                        <p:cTn id="39" dur="500"/>
                                        <p:tgtEl>
                                          <p:spTgt spid="180227">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5" name="Rectangle 3"/>
          <p:cNvSpPr>
            <a:spLocks noGrp="1" noChangeArrowheads="1"/>
          </p:cNvSpPr>
          <p:nvPr>
            <p:ph sz="quarter" idx="13"/>
          </p:nvPr>
        </p:nvSpPr>
        <p:spPr>
          <a:xfrm>
            <a:off x="1876426" y="1463040"/>
            <a:ext cx="7680960" cy="4724400"/>
          </a:xfrm>
          <a:prstGeom prst="rect">
            <a:avLst/>
          </a:prstGeom>
        </p:spPr>
        <p:txBody>
          <a:bodyPr>
            <a:normAutofit/>
          </a:bodyPr>
          <a:lstStyle/>
          <a:p>
            <a:pPr>
              <a:lnSpc>
                <a:spcPct val="80000"/>
              </a:lnSpc>
            </a:pPr>
            <a:endParaRPr lang="en-US" dirty="0">
              <a:solidFill>
                <a:schemeClr val="bg1"/>
              </a:solidFill>
            </a:endParaRPr>
          </a:p>
          <a:p>
            <a:pPr>
              <a:lnSpc>
                <a:spcPct val="80000"/>
              </a:lnSpc>
            </a:pPr>
            <a:endParaRPr lang="en-US" dirty="0">
              <a:solidFill>
                <a:schemeClr val="bg1"/>
              </a:solidFill>
            </a:endParaRPr>
          </a:p>
        </p:txBody>
      </p:sp>
      <p:sp>
        <p:nvSpPr>
          <p:cNvPr id="5" name="Title 1"/>
          <p:cNvSpPr txBox="1">
            <a:spLocks/>
          </p:cNvSpPr>
          <p:nvPr/>
        </p:nvSpPr>
        <p:spPr>
          <a:xfrm>
            <a:off x="2209800" y="76200"/>
            <a:ext cx="7467600" cy="990600"/>
          </a:xfrm>
          <a:prstGeom prst="rect">
            <a:avLst/>
          </a:prstGeom>
        </p:spPr>
        <p:style>
          <a:lnRef idx="1">
            <a:schemeClr val="dk1"/>
          </a:lnRef>
          <a:fillRef idx="2">
            <a:schemeClr val="dk1"/>
          </a:fillRef>
          <a:effectRef idx="1">
            <a:schemeClr val="dk1"/>
          </a:effectRef>
          <a:fontRef idx="minor">
            <a:schemeClr val="dk1"/>
          </a:fontRef>
        </p:style>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sz="5400" b="1" i="1" dirty="0">
                <a:latin typeface="Garamond" panose="02020404030301010803" pitchFamily="18" charset="0"/>
              </a:rPr>
              <a:t>WHY </a:t>
            </a:r>
            <a:r>
              <a:rPr lang="en-US" sz="5400" dirty="0">
                <a:latin typeface="Garamond" panose="02020404030301010803" pitchFamily="18" charset="0"/>
              </a:rPr>
              <a:t>do I need to file? </a:t>
            </a:r>
          </a:p>
        </p:txBody>
      </p:sp>
      <p:sp>
        <p:nvSpPr>
          <p:cNvPr id="2" name="TextBox 1"/>
          <p:cNvSpPr txBox="1"/>
          <p:nvPr/>
        </p:nvSpPr>
        <p:spPr>
          <a:xfrm>
            <a:off x="2692400" y="2117080"/>
            <a:ext cx="7010400" cy="3416320"/>
          </a:xfrm>
          <a:prstGeom prst="rect">
            <a:avLst/>
          </a:prstGeom>
          <a:noFill/>
        </p:spPr>
        <p:txBody>
          <a:bodyPr wrap="square" rtlCol="0">
            <a:spAutoFit/>
          </a:bodyPr>
          <a:lstStyle/>
          <a:p>
            <a:r>
              <a:rPr lang="en-US" dirty="0">
                <a:latin typeface="Arial Black" panose="020B0A04020102020204" pitchFamily="34" charset="0"/>
              </a:rPr>
              <a:t>Ethics Act dates to 1979…there was no internet.  Statements of Financial Disclosure were the first line of transparency in government</a:t>
            </a:r>
          </a:p>
          <a:p>
            <a:endParaRPr lang="en-US" dirty="0">
              <a:latin typeface="Arial Black" panose="020B0A04020102020204" pitchFamily="34" charset="0"/>
            </a:endParaRPr>
          </a:p>
          <a:p>
            <a:endParaRPr lang="en-US" dirty="0">
              <a:latin typeface="Arial Black" panose="020B0A04020102020204" pitchFamily="34" charset="0"/>
            </a:endParaRPr>
          </a:p>
          <a:p>
            <a:r>
              <a:rPr lang="en-US" dirty="0">
                <a:latin typeface="Arial Black" panose="020B0A04020102020204" pitchFamily="34" charset="0"/>
              </a:rPr>
              <a:t>Required to collect compensation from public monies (Section 1104(d) of the Ethics Act</a:t>
            </a:r>
          </a:p>
          <a:p>
            <a:endParaRPr lang="en-US" dirty="0">
              <a:latin typeface="Arial Black" panose="020B0A04020102020204" pitchFamily="34" charset="0"/>
            </a:endParaRPr>
          </a:p>
          <a:p>
            <a:r>
              <a:rPr lang="en-US" dirty="0">
                <a:latin typeface="Arial Black" panose="020B0A04020102020204" pitchFamily="34" charset="0"/>
              </a:rPr>
              <a:t>Ungraded MISDEMEANOR if charged criminally</a:t>
            </a:r>
          </a:p>
          <a:p>
            <a:endParaRPr lang="en-US" dirty="0">
              <a:latin typeface="Arial Black" panose="020B0A04020102020204" pitchFamily="34" charset="0"/>
            </a:endParaRPr>
          </a:p>
          <a:p>
            <a:r>
              <a:rPr lang="en-US" dirty="0">
                <a:latin typeface="Arial Black" panose="020B0A04020102020204" pitchFamily="34" charset="0"/>
              </a:rPr>
              <a:t>Civil Penalty of up to $250.00 for non-filing</a:t>
            </a:r>
          </a:p>
          <a:p>
            <a:endParaRPr lang="en-US" dirty="0"/>
          </a:p>
        </p:txBody>
      </p:sp>
      <p:sp>
        <p:nvSpPr>
          <p:cNvPr id="3" name="TextBox 2"/>
          <p:cNvSpPr txBox="1"/>
          <p:nvPr/>
        </p:nvSpPr>
        <p:spPr>
          <a:xfrm>
            <a:off x="2692400" y="1238489"/>
            <a:ext cx="6417911" cy="369332"/>
          </a:xfrm>
          <a:prstGeom prst="rect">
            <a:avLst/>
          </a:prstGeom>
          <a:noFill/>
        </p:spPr>
        <p:txBody>
          <a:bodyPr wrap="none" rtlCol="0">
            <a:spAutoFit/>
          </a:bodyPr>
          <a:lstStyle/>
          <a:p>
            <a:r>
              <a:rPr lang="en-US" dirty="0">
                <a:latin typeface="Arial Black" panose="020B0A04020102020204" pitchFamily="34" charset="0"/>
              </a:rPr>
              <a:t>Public Document – NO Right to Know EXCEPTION</a:t>
            </a:r>
          </a:p>
        </p:txBody>
      </p:sp>
      <p:sp>
        <p:nvSpPr>
          <p:cNvPr id="8" name="Title 1"/>
          <p:cNvSpPr txBox="1">
            <a:spLocks/>
          </p:cNvSpPr>
          <p:nvPr/>
        </p:nvSpPr>
        <p:spPr bwMode="auto">
          <a:xfrm>
            <a:off x="1676400" y="6432471"/>
            <a:ext cx="1016000"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fontScale="90000"/>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fontAlgn="auto" hangingPunct="1">
              <a:spcAft>
                <a:spcPts val="0"/>
              </a:spcAft>
              <a:defRPr/>
            </a:pPr>
            <a:r>
              <a:rPr lang="en-US" sz="1100" dirty="0">
                <a:latin typeface="Arial" pitchFamily="34" charset="0"/>
                <a:cs typeface="Arial" pitchFamily="34" charset="0"/>
              </a:rPr>
              <a:t>Page 32 of 37</a:t>
            </a:r>
            <a:endParaRPr lang="en-US" sz="1100" dirty="0">
              <a:solidFill>
                <a:schemeClr val="bg1"/>
              </a:solidFill>
              <a:latin typeface="Arial" pitchFamily="34" charset="0"/>
              <a:cs typeface="Arial" pitchFamily="34" charset="0"/>
            </a:endParaRPr>
          </a:p>
        </p:txBody>
      </p:sp>
      <p:sp>
        <p:nvSpPr>
          <p:cNvPr id="9" name="Title 1"/>
          <p:cNvSpPr txBox="1">
            <a:spLocks/>
          </p:cNvSpPr>
          <p:nvPr/>
        </p:nvSpPr>
        <p:spPr bwMode="auto">
          <a:xfrm>
            <a:off x="9067800" y="6432470"/>
            <a:ext cx="1143000"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fontScale="97500"/>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fontAlgn="auto" hangingPunct="1">
              <a:spcAft>
                <a:spcPts val="0"/>
              </a:spcAft>
              <a:defRPr/>
            </a:pPr>
            <a:r>
              <a:rPr lang="en-US" sz="1100" dirty="0">
                <a:latin typeface="Arial" pitchFamily="34" charset="0"/>
                <a:cs typeface="Arial" pitchFamily="34" charset="0"/>
              </a:rPr>
              <a:t>4/12/2016</a:t>
            </a:r>
          </a:p>
        </p:txBody>
      </p:sp>
    </p:spTree>
    <p:extLst>
      <p:ext uri="{BB962C8B-B14F-4D97-AF65-F5344CB8AC3E}">
        <p14:creationId xmlns:p14="http://schemas.microsoft.com/office/powerpoint/2010/main" val="140644836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fade">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fade">
                                      <p:cBhvr>
                                        <p:cTn id="22" dur="500"/>
                                        <p:tgtEl>
                                          <p:spTgt spid="2">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animEffect transition="in" filter="fade">
                                      <p:cBhvr>
                                        <p:cTn id="27"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6" name="Title 1"/>
          <p:cNvSpPr txBox="1">
            <a:spLocks/>
          </p:cNvSpPr>
          <p:nvPr/>
        </p:nvSpPr>
        <p:spPr bwMode="auto">
          <a:xfrm>
            <a:off x="1676400" y="6432471"/>
            <a:ext cx="1016000"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fontScale="97500"/>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fontAlgn="auto" hangingPunct="1">
              <a:spcAft>
                <a:spcPts val="0"/>
              </a:spcAft>
              <a:defRPr/>
            </a:pPr>
            <a:endParaRPr lang="en-US" sz="1100" dirty="0">
              <a:solidFill>
                <a:schemeClr val="bg1"/>
              </a:solidFill>
              <a:latin typeface="Arial" pitchFamily="34" charset="0"/>
              <a:cs typeface="Arial" pitchFamily="34" charset="0"/>
            </a:endParaRPr>
          </a:p>
        </p:txBody>
      </p:sp>
      <p:sp>
        <p:nvSpPr>
          <p:cNvPr id="7" name="Title 1"/>
          <p:cNvSpPr txBox="1">
            <a:spLocks/>
          </p:cNvSpPr>
          <p:nvPr/>
        </p:nvSpPr>
        <p:spPr bwMode="auto">
          <a:xfrm>
            <a:off x="9067800" y="6432470"/>
            <a:ext cx="1143000"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fontScale="97500"/>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fontAlgn="auto" hangingPunct="1">
              <a:spcAft>
                <a:spcPts val="0"/>
              </a:spcAft>
              <a:defRPr/>
            </a:pPr>
            <a:endParaRPr lang="en-US" sz="1100" dirty="0">
              <a:latin typeface="Arial" pitchFamily="34" charset="0"/>
              <a:cs typeface="Arial" pitchFamily="34" charset="0"/>
            </a:endParaRPr>
          </a:p>
        </p:txBody>
      </p:sp>
    </p:spTree>
    <p:extLst>
      <p:ext uri="{BB962C8B-B14F-4D97-AF65-F5344CB8AC3E}">
        <p14:creationId xmlns:p14="http://schemas.microsoft.com/office/powerpoint/2010/main" val="4070434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sz="quarter" idx="13"/>
          </p:nvPr>
        </p:nvSpPr>
        <p:spPr>
          <a:xfrm>
            <a:off x="5982028" y="1066800"/>
            <a:ext cx="4267200" cy="5029200"/>
          </a:xfrm>
          <a:prstGeom prst="rect">
            <a:avLst/>
          </a:prstGeom>
        </p:spPr>
        <p:txBody>
          <a:bodyPr>
            <a:noAutofit/>
          </a:bodyPr>
          <a:lstStyle/>
          <a:p>
            <a:pPr marL="285750" indent="-285750">
              <a:buFont typeface="Arial" pitchFamily="34" charset="0"/>
              <a:buChar char="•"/>
            </a:pPr>
            <a:r>
              <a:rPr lang="en-US" b="1" dirty="0">
                <a:latin typeface="Arial Black" panose="020B0A04020102020204" pitchFamily="34" charset="0"/>
              </a:rPr>
              <a:t>First Notice of failure to file</a:t>
            </a:r>
          </a:p>
          <a:p>
            <a:pPr marL="285750" indent="-285750">
              <a:buFont typeface="Arial" pitchFamily="34" charset="0"/>
              <a:buChar char="•"/>
            </a:pPr>
            <a:endParaRPr lang="en-US" b="1" dirty="0">
              <a:latin typeface="Arial Black" panose="020B0A04020102020204" pitchFamily="34" charset="0"/>
            </a:endParaRPr>
          </a:p>
          <a:p>
            <a:pPr marL="285750" indent="-285750">
              <a:buFont typeface="Arial" pitchFamily="34" charset="0"/>
              <a:buChar char="•"/>
            </a:pPr>
            <a:r>
              <a:rPr lang="en-US" b="1" dirty="0">
                <a:latin typeface="Arial Black" panose="020B0A04020102020204" pitchFamily="34" charset="0"/>
              </a:rPr>
              <a:t>Twenty-day grace period to file without penalty</a:t>
            </a:r>
          </a:p>
          <a:p>
            <a:pPr marL="285750" indent="-285750">
              <a:buFont typeface="Arial" pitchFamily="34" charset="0"/>
              <a:buChar char="•"/>
            </a:pPr>
            <a:endParaRPr lang="en-US" b="1" dirty="0">
              <a:latin typeface="Arial Black" panose="020B0A04020102020204" pitchFamily="34" charset="0"/>
            </a:endParaRPr>
          </a:p>
          <a:p>
            <a:pPr marL="285750" indent="-285750">
              <a:buFont typeface="Arial" pitchFamily="34" charset="0"/>
              <a:buChar char="•"/>
            </a:pPr>
            <a:r>
              <a:rPr lang="en-US" b="1" dirty="0">
                <a:latin typeface="Arial Black" panose="020B0A04020102020204" pitchFamily="34" charset="0"/>
              </a:rPr>
              <a:t>Personally served after refusal to accept certified mailing</a:t>
            </a:r>
          </a:p>
        </p:txBody>
      </p:sp>
      <p:pic>
        <p:nvPicPr>
          <p:cNvPr id="31747" name="Picture 2"/>
          <p:cNvPicPr>
            <a:picLocks noGrp="1" noChangeAspect="1" noChangeArrowheads="1"/>
          </p:cNvPicPr>
          <p:nvPr>
            <p:ph sz="quarter" idx="14"/>
          </p:nvPr>
        </p:nvPicPr>
        <p:blipFill>
          <a:blip r:embed="rId2" cstate="print">
            <a:extLst>
              <a:ext uri="{28A0092B-C50C-407E-A947-70E740481C1C}">
                <a14:useLocalDpi xmlns:a14="http://schemas.microsoft.com/office/drawing/2010/main" val="0"/>
              </a:ext>
            </a:extLst>
          </a:blip>
          <a:stretch>
            <a:fillRect/>
          </a:stretch>
        </p:blipFill>
        <p:spPr>
          <a:xfrm>
            <a:off x="2181726" y="1219200"/>
            <a:ext cx="3800302" cy="4906494"/>
          </a:xfrm>
          <a:prstGeom prst="rect">
            <a:avLst/>
          </a:prstGeom>
          <a:noFill/>
          <a:extLs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le 1"/>
          <p:cNvSpPr txBox="1">
            <a:spLocks/>
          </p:cNvSpPr>
          <p:nvPr/>
        </p:nvSpPr>
        <p:spPr>
          <a:xfrm>
            <a:off x="2209800" y="76200"/>
            <a:ext cx="7620000" cy="990600"/>
          </a:xfrm>
          <a:prstGeom prst="rect">
            <a:avLst/>
          </a:prstGeom>
        </p:spPr>
        <p:style>
          <a:lnRef idx="1">
            <a:schemeClr val="dk1"/>
          </a:lnRef>
          <a:fillRef idx="2">
            <a:schemeClr val="dk1"/>
          </a:fillRef>
          <a:effectRef idx="1">
            <a:schemeClr val="dk1"/>
          </a:effectRef>
          <a:fontRef idx="minor">
            <a:schemeClr val="dk1"/>
          </a:fontRef>
        </p:style>
        <p:txBody>
          <a:bodyPr vert="horz" lIns="91440" tIns="45720" rIns="91440" bIns="45720" rtlCol="0" anchor="ctr">
            <a:normAutofit fontScale="82500" lnSpcReduction="10000"/>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sz="5400" dirty="0">
                <a:latin typeface="Garamond" panose="02020404030301010803" pitchFamily="18" charset="0"/>
              </a:rPr>
              <a:t>Response to First Notice Letter</a:t>
            </a:r>
          </a:p>
        </p:txBody>
      </p:sp>
    </p:spTree>
    <p:extLst>
      <p:ext uri="{BB962C8B-B14F-4D97-AF65-F5344CB8AC3E}">
        <p14:creationId xmlns:p14="http://schemas.microsoft.com/office/powerpoint/2010/main" val="1486990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fade">
                                      <p:cBhvr>
                                        <p:cTn id="1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sz="quarter" idx="13"/>
          </p:nvPr>
        </p:nvSpPr>
        <p:spPr>
          <a:xfrm>
            <a:off x="6425184" y="1828800"/>
            <a:ext cx="3886200" cy="3922776"/>
          </a:xfrm>
          <a:prstGeom prst="rect">
            <a:avLst/>
          </a:prstGeom>
        </p:spPr>
        <p:txBody>
          <a:bodyPr/>
          <a:lstStyle/>
          <a:p>
            <a:pPr marL="285750" indent="-285750">
              <a:buFont typeface="Arial" pitchFamily="34" charset="0"/>
              <a:buChar char="•"/>
            </a:pPr>
            <a:r>
              <a:rPr lang="en-US" b="1" dirty="0">
                <a:latin typeface="Arial Black" panose="020B0A04020102020204" pitchFamily="34" charset="0"/>
              </a:rPr>
              <a:t>$250.00 Civil Penalty</a:t>
            </a:r>
          </a:p>
          <a:p>
            <a:pPr marL="285750" indent="-285750">
              <a:buFont typeface="Arial" pitchFamily="34" charset="0"/>
              <a:buChar char="•"/>
            </a:pPr>
            <a:endParaRPr lang="en-US" b="1" dirty="0">
              <a:latin typeface="Arial Black" panose="020B0A04020102020204" pitchFamily="34" charset="0"/>
            </a:endParaRPr>
          </a:p>
          <a:p>
            <a:pPr marL="285750" indent="-285750">
              <a:buFont typeface="Arial" pitchFamily="34" charset="0"/>
              <a:buChar char="•"/>
            </a:pPr>
            <a:r>
              <a:rPr lang="en-US" b="1" dirty="0">
                <a:latin typeface="Arial Black" panose="020B0A04020102020204" pitchFamily="34" charset="0"/>
              </a:rPr>
              <a:t>Failure to File</a:t>
            </a:r>
          </a:p>
          <a:p>
            <a:pPr marL="285750" indent="-285750">
              <a:buFont typeface="Arial" pitchFamily="34" charset="0"/>
              <a:buChar char="•"/>
            </a:pPr>
            <a:endParaRPr lang="en-US" b="1" dirty="0">
              <a:latin typeface="Arial Black" panose="020B0A04020102020204" pitchFamily="34" charset="0"/>
            </a:endParaRPr>
          </a:p>
          <a:p>
            <a:pPr marL="285750" indent="-285750">
              <a:buFont typeface="Arial" pitchFamily="34" charset="0"/>
              <a:buChar char="•"/>
            </a:pPr>
            <a:r>
              <a:rPr lang="en-US" b="1" dirty="0">
                <a:latin typeface="Arial Black" panose="020B0A04020102020204" pitchFamily="34" charset="0"/>
              </a:rPr>
              <a:t>Commission Order</a:t>
            </a:r>
          </a:p>
        </p:txBody>
      </p:sp>
      <p:pic>
        <p:nvPicPr>
          <p:cNvPr id="32771" name="Picture 3"/>
          <p:cNvPicPr>
            <a:picLocks noGrp="1" noChangeAspect="1" noChangeArrowheads="1"/>
          </p:cNvPicPr>
          <p:nvPr>
            <p:ph sz="quarter" idx="14"/>
          </p:nvPr>
        </p:nvPicPr>
        <p:blipFill>
          <a:blip r:embed="rId2">
            <a:extLst>
              <a:ext uri="{28A0092B-C50C-407E-A947-70E740481C1C}">
                <a14:useLocalDpi xmlns:a14="http://schemas.microsoft.com/office/drawing/2010/main" val="0"/>
              </a:ext>
            </a:extLst>
          </a:blip>
          <a:stretch>
            <a:fillRect/>
          </a:stretch>
        </p:blipFill>
        <p:spPr>
          <a:xfrm>
            <a:off x="2438401" y="1219200"/>
            <a:ext cx="3783765" cy="4894822"/>
          </a:xfrm>
          <a:prstGeom prst="rect">
            <a:avLst/>
          </a:prstGeom>
          <a:noFill/>
          <a:extLs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le 1"/>
          <p:cNvSpPr txBox="1">
            <a:spLocks/>
          </p:cNvSpPr>
          <p:nvPr/>
        </p:nvSpPr>
        <p:spPr>
          <a:xfrm>
            <a:off x="2209800" y="76200"/>
            <a:ext cx="7696200" cy="990600"/>
          </a:xfrm>
          <a:prstGeom prst="rect">
            <a:avLst/>
          </a:prstGeom>
        </p:spPr>
        <p:style>
          <a:lnRef idx="1">
            <a:schemeClr val="dk1"/>
          </a:lnRef>
          <a:fillRef idx="2">
            <a:schemeClr val="dk1"/>
          </a:fillRef>
          <a:effectRef idx="1">
            <a:schemeClr val="dk1"/>
          </a:effectRef>
          <a:fontRef idx="minor">
            <a:schemeClr val="dk1"/>
          </a:fontRef>
        </p:style>
        <p:txBody>
          <a:bodyPr vert="horz" lIns="91440" tIns="45720" rIns="91440" bIns="45720" rtlCol="0" anchor="ctr">
            <a:normAutofit fontScale="67500" lnSpcReduction="20000"/>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sz="5400" dirty="0">
                <a:latin typeface="Garamond" panose="02020404030301010803" pitchFamily="18" charset="0"/>
              </a:rPr>
              <a:t>Response to Filing Petition for Civil Penalty</a:t>
            </a:r>
          </a:p>
        </p:txBody>
      </p:sp>
    </p:spTree>
    <p:extLst>
      <p:ext uri="{BB962C8B-B14F-4D97-AF65-F5344CB8AC3E}">
        <p14:creationId xmlns:p14="http://schemas.microsoft.com/office/powerpoint/2010/main" val="837159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fade">
                                      <p:cBhvr>
                                        <p:cTn id="1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sz="quarter" idx="13"/>
          </p:nvPr>
        </p:nvSpPr>
        <p:spPr>
          <a:xfrm>
            <a:off x="6705600" y="1219201"/>
            <a:ext cx="3886200" cy="3998976"/>
          </a:xfrm>
          <a:prstGeom prst="rect">
            <a:avLst/>
          </a:prstGeom>
        </p:spPr>
        <p:txBody>
          <a:bodyPr>
            <a:normAutofit fontScale="77500" lnSpcReduction="20000"/>
          </a:bodyPr>
          <a:lstStyle/>
          <a:p>
            <a:r>
              <a:rPr lang="en-US" b="1" dirty="0">
                <a:latin typeface="Arial Black" panose="020B0A04020102020204" pitchFamily="34" charset="0"/>
              </a:rPr>
              <a:t>$250.00 Civil Penalty</a:t>
            </a:r>
          </a:p>
          <a:p>
            <a:endParaRPr lang="en-US" b="1" dirty="0">
              <a:latin typeface="Arial Black" panose="020B0A04020102020204" pitchFamily="34" charset="0"/>
            </a:endParaRPr>
          </a:p>
          <a:p>
            <a:r>
              <a:rPr lang="en-US" b="1" dirty="0">
                <a:latin typeface="Arial Black" panose="020B0A04020102020204" pitchFamily="34" charset="0"/>
              </a:rPr>
              <a:t>$371.06 Court Costs</a:t>
            </a:r>
          </a:p>
          <a:p>
            <a:endParaRPr lang="en-US" b="1" dirty="0">
              <a:latin typeface="Arial Black" panose="020B0A04020102020204" pitchFamily="34" charset="0"/>
            </a:endParaRPr>
          </a:p>
          <a:p>
            <a:r>
              <a:rPr lang="en-US" b="1" dirty="0">
                <a:latin typeface="Arial Black" panose="020B0A04020102020204" pitchFamily="34" charset="0"/>
              </a:rPr>
              <a:t>Found in Contempt of Court </a:t>
            </a:r>
          </a:p>
          <a:p>
            <a:endParaRPr lang="en-US" b="1" dirty="0">
              <a:latin typeface="Arial Black" panose="020B0A04020102020204" pitchFamily="34" charset="0"/>
            </a:endParaRPr>
          </a:p>
          <a:p>
            <a:r>
              <a:rPr lang="en-US" b="1" dirty="0">
                <a:latin typeface="Arial Black" panose="020B0A04020102020204" pitchFamily="34" charset="0"/>
              </a:rPr>
              <a:t>Warrant for your Arrest</a:t>
            </a:r>
          </a:p>
          <a:p>
            <a:endParaRPr lang="en-US" b="1" dirty="0">
              <a:latin typeface="Arial Black" panose="020B0A04020102020204" pitchFamily="34" charset="0"/>
            </a:endParaRPr>
          </a:p>
          <a:p>
            <a:r>
              <a:rPr lang="en-US" b="1" u="sng" dirty="0">
                <a:latin typeface="Arial Black" panose="020B0A04020102020204" pitchFamily="34" charset="0"/>
              </a:rPr>
              <a:t>SFI Shown to Whole State</a:t>
            </a:r>
          </a:p>
        </p:txBody>
      </p:sp>
      <p:pic>
        <p:nvPicPr>
          <p:cNvPr id="33795" name="Picture 2"/>
          <p:cNvPicPr>
            <a:picLocks noGrp="1" noChangeAspect="1" noChangeArrowheads="1"/>
          </p:cNvPicPr>
          <p:nvPr>
            <p:ph sz="quarter" idx="14"/>
          </p:nvPr>
        </p:nvPicPr>
        <p:blipFill>
          <a:blip r:embed="rId2">
            <a:extLst>
              <a:ext uri="{28A0092B-C50C-407E-A947-70E740481C1C}">
                <a14:useLocalDpi xmlns:a14="http://schemas.microsoft.com/office/drawing/2010/main" val="0"/>
              </a:ext>
            </a:extLst>
          </a:blip>
          <a:stretch>
            <a:fillRect/>
          </a:stretch>
        </p:blipFill>
        <p:spPr>
          <a:xfrm>
            <a:off x="2438400" y="1219201"/>
            <a:ext cx="3962400" cy="5125911"/>
          </a:xfrm>
          <a:prstGeom prst="rect">
            <a:avLst/>
          </a:prstGeom>
          <a:noFill/>
          <a:extLs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7200900" y="4895011"/>
            <a:ext cx="2895600" cy="646331"/>
          </a:xfrm>
          <a:prstGeom prst="rect">
            <a:avLst/>
          </a:prstGeom>
          <a:noFill/>
        </p:spPr>
        <p:txBody>
          <a:bodyPr wrap="square" rtlCol="0">
            <a:spAutoFit/>
          </a:bodyPr>
          <a:lstStyle/>
          <a:p>
            <a:r>
              <a:rPr lang="en-US" sz="3600" dirty="0">
                <a:solidFill>
                  <a:srgbClr val="FF0000"/>
                </a:solidFill>
              </a:rPr>
              <a:t>PRICELESS</a:t>
            </a:r>
          </a:p>
        </p:txBody>
      </p:sp>
      <p:sp>
        <p:nvSpPr>
          <p:cNvPr id="7" name="Title 1"/>
          <p:cNvSpPr txBox="1">
            <a:spLocks/>
          </p:cNvSpPr>
          <p:nvPr/>
        </p:nvSpPr>
        <p:spPr>
          <a:xfrm>
            <a:off x="2209800" y="76200"/>
            <a:ext cx="7848600" cy="990600"/>
          </a:xfrm>
          <a:prstGeom prst="rect">
            <a:avLst/>
          </a:prstGeom>
        </p:spPr>
        <p:style>
          <a:lnRef idx="1">
            <a:schemeClr val="dk1"/>
          </a:lnRef>
          <a:fillRef idx="2">
            <a:schemeClr val="dk1"/>
          </a:fillRef>
          <a:effectRef idx="1">
            <a:schemeClr val="dk1"/>
          </a:effectRef>
          <a:fontRef idx="minor">
            <a:schemeClr val="dk1"/>
          </a:fontRef>
        </p:style>
        <p:txBody>
          <a:bodyPr vert="horz" lIns="91440" tIns="45720" rIns="91440" bIns="45720" rtlCol="0" anchor="ctr">
            <a:normAutofit fontScale="75000" lnSpcReduction="20000"/>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sz="5400" dirty="0">
                <a:latin typeface="Garamond" panose="02020404030301010803" pitchFamily="18" charset="0"/>
              </a:rPr>
              <a:t>Response to Enforcement Petition</a:t>
            </a:r>
          </a:p>
        </p:txBody>
      </p:sp>
    </p:spTree>
    <p:extLst>
      <p:ext uri="{BB962C8B-B14F-4D97-AF65-F5344CB8AC3E}">
        <p14:creationId xmlns:p14="http://schemas.microsoft.com/office/powerpoint/2010/main" val="571846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fade">
                                      <p:cBhvr>
                                        <p:cTn id="17" dur="500"/>
                                        <p:tgtEl>
                                          <p:spTgt spid="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fade">
                                      <p:cBhvr>
                                        <p:cTn id="22" dur="500"/>
                                        <p:tgtEl>
                                          <p:spTgt spid="4">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8" end="8"/>
                                            </p:txEl>
                                          </p:spTgt>
                                        </p:tgtEl>
                                        <p:attrNameLst>
                                          <p:attrName>style.visibility</p:attrName>
                                        </p:attrNameLst>
                                      </p:cBhvr>
                                      <p:to>
                                        <p:strVal val="visible"/>
                                      </p:to>
                                    </p:set>
                                    <p:animEffect transition="in" filter="fade">
                                      <p:cBhvr>
                                        <p:cTn id="27" dur="500"/>
                                        <p:tgtEl>
                                          <p:spTgt spid="4">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5" grpId="0"/>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ain Event">
  <a:themeElements>
    <a:clrScheme name="Main Event">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ambria-Calibri">
      <a:maj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TM04033927[[fn=Main Event]]</Template>
  <TotalTime>2990</TotalTime>
  <Words>2939</Words>
  <Application>Microsoft Office PowerPoint</Application>
  <PresentationFormat>Widescreen</PresentationFormat>
  <Paragraphs>360</Paragraphs>
  <Slides>53</Slides>
  <Notes>27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53</vt:i4>
      </vt:variant>
    </vt:vector>
  </HeadingPairs>
  <TitlesOfParts>
    <vt:vector size="62" baseType="lpstr">
      <vt:lpstr>Arial</vt:lpstr>
      <vt:lpstr>Arial Black</vt:lpstr>
      <vt:lpstr>Calibri</vt:lpstr>
      <vt:lpstr>Garamond</vt:lpstr>
      <vt:lpstr>Impact</vt:lpstr>
      <vt:lpstr>Times New Roman</vt:lpstr>
      <vt:lpstr>Wingdings</vt:lpstr>
      <vt:lpstr>Wingdings 2</vt:lpstr>
      <vt:lpstr>Main Event</vt:lpstr>
      <vt:lpstr>Pennsylvania State   Ethics Commission</vt:lpstr>
      <vt:lpstr>PowerPoint Presentation</vt:lpstr>
      <vt:lpstr>Mission Statement</vt:lpstr>
      <vt:lpstr>PowerPoint Presentation</vt:lpstr>
      <vt:lpstr>Public Official</vt:lpstr>
      <vt:lpstr>Public Employee</vt:lpstr>
      <vt:lpstr>§ 1103. RESTRICTED ACTIVITIES</vt:lpstr>
      <vt:lpstr>Penalties</vt:lpstr>
      <vt:lpstr>Seeking improper influence</vt:lpstr>
      <vt:lpstr>Accepting Improper Influence</vt:lpstr>
      <vt:lpstr>§ 1103(a) Conflict of Interest</vt:lpstr>
      <vt:lpstr>Definition of “Use”</vt:lpstr>
      <vt:lpstr>Definition of “Authority of Office”</vt:lpstr>
      <vt:lpstr>Examples of “Use of the Authority of Office”</vt:lpstr>
      <vt:lpstr>PowerPoint Presentation</vt:lpstr>
      <vt:lpstr>Definition of “Immediate Family”</vt:lpstr>
      <vt:lpstr>Definition of “Business w/which associated”</vt:lpstr>
      <vt:lpstr>PowerPoint Presentation</vt:lpstr>
      <vt:lpstr>Exceptions</vt:lpstr>
      <vt:lpstr>Frequent Conflict of Interest Issues</vt:lpstr>
      <vt:lpstr>Red Flags</vt:lpstr>
      <vt:lpstr>PowerPoint Presentation</vt:lpstr>
      <vt:lpstr>PowerPoint Presentation</vt:lpstr>
      <vt:lpstr>PowerPoint Presentation</vt:lpstr>
      <vt:lpstr>§ 1103(f) contract</vt:lpstr>
      <vt:lpstr>Advisory Opinions</vt:lpstr>
      <vt:lpstr>Statements of Financial Interest:</vt:lpstr>
      <vt:lpstr>PowerPoint Presentation</vt:lpstr>
      <vt:lpstr>PowerPoint Presentation</vt:lpstr>
      <vt:lpstr>PowerPoint Presentation</vt:lpstr>
      <vt:lpstr>PowerPoint Presentation</vt:lpstr>
      <vt:lpstr>PowerPoint Presentation</vt:lpstr>
      <vt:lpstr>PowerPoint Presentation</vt:lpstr>
      <vt:lpstr>Blocks 1 and 2:  Name and Address</vt:lpstr>
      <vt:lpstr>Blocks 3 and 4:  Status, Public Position or Public Office</vt:lpstr>
      <vt:lpstr>PowerPoint Presentation</vt:lpstr>
      <vt:lpstr>Blocks 8 and 9:  Real Estate Interests and Creditors</vt:lpstr>
      <vt:lpstr>Block 10:  Direct or Indirect Sources of Income</vt:lpstr>
      <vt:lpstr>Sources of Income</vt:lpstr>
      <vt:lpstr>Common Income Questions</vt:lpstr>
      <vt:lpstr>Block 11:  Gifts</vt:lpstr>
      <vt:lpstr>Block 12:  Transportation, Lodging and Hospitality</vt:lpstr>
      <vt:lpstr>Blocks 13:  Office, Directorship or Employment in any Business</vt:lpstr>
      <vt:lpstr>Blocks 14 and 15:  Financial Interest in any Legal Entity and Business Interests Transferred</vt:lpstr>
      <vt:lpstr>Signature and Date Block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Pennsylvania State Ethics Commission</dc:title>
  <dc:creator>Frankenburger, Jeffery</dc:creator>
  <cp:lastModifiedBy>Jeffery Frankenburger</cp:lastModifiedBy>
  <cp:revision>36</cp:revision>
  <dcterms:created xsi:type="dcterms:W3CDTF">2017-08-24T18:40:08Z</dcterms:created>
  <dcterms:modified xsi:type="dcterms:W3CDTF">2019-05-31T15:49:23Z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74069300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